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259" r:id="rId4"/>
    <p:sldId id="260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1" r:id="rId45"/>
    <p:sldId id="300" r:id="rId46"/>
    <p:sldId id="302" r:id="rId47"/>
    <p:sldId id="303" r:id="rId48"/>
    <p:sldId id="304" r:id="rId49"/>
    <p:sldId id="305" r:id="rId50"/>
    <p:sldId id="306" r:id="rId51"/>
    <p:sldId id="307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6B6B-A471-4C13-B06E-66E27B954EAF}" type="datetimeFigureOut">
              <a:rPr lang="en-US" smtClean="0"/>
              <a:pPr/>
              <a:t>8/28/2012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D07AEE-D061-4CBF-AAB3-78C53A42E4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6B6B-A471-4C13-B06E-66E27B954EAF}" type="datetimeFigureOut">
              <a:rPr lang="en-US" smtClean="0"/>
              <a:pPr/>
              <a:t>8/28/2012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7AEE-D061-4CBF-AAB3-78C53A42E4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8AD07AEE-D061-4CBF-AAB3-78C53A42E4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6B6B-A471-4C13-B06E-66E27B954EAF}" type="datetimeFigureOut">
              <a:rPr lang="en-US" smtClean="0"/>
              <a:pPr/>
              <a:t>8/28/2012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6B6B-A471-4C13-B06E-66E27B954EAF}" type="datetimeFigureOut">
              <a:rPr lang="en-US" smtClean="0"/>
              <a:pPr/>
              <a:t>8/28/2012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8AD07AEE-D061-4CBF-AAB3-78C53A42E4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6B6B-A471-4C13-B06E-66E27B954EAF}" type="datetimeFigureOut">
              <a:rPr lang="en-US" smtClean="0"/>
              <a:pPr/>
              <a:t>8/28/2012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D07AEE-D061-4CBF-AAB3-78C53A42E4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4676B6B-A471-4C13-B06E-66E27B954EAF}" type="datetimeFigureOut">
              <a:rPr lang="en-US" smtClean="0"/>
              <a:pPr/>
              <a:t>8/28/2012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7AEE-D061-4CBF-AAB3-78C53A42E4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6B6B-A471-4C13-B06E-66E27B954EAF}" type="datetimeFigureOut">
              <a:rPr lang="en-US" smtClean="0"/>
              <a:pPr/>
              <a:t>8/28/2012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AD07AEE-D061-4CBF-AAB3-78C53A42E4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6B6B-A471-4C13-B06E-66E27B954EAF}" type="datetimeFigureOut">
              <a:rPr lang="en-US" smtClean="0"/>
              <a:pPr/>
              <a:t>8/28/2012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8AD07AEE-D061-4CBF-AAB3-78C53A42E4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6B6B-A471-4C13-B06E-66E27B954EAF}" type="datetimeFigureOut">
              <a:rPr lang="en-US" smtClean="0"/>
              <a:pPr/>
              <a:t>8/28/2012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D07AEE-D061-4CBF-AAB3-78C53A42E4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D07AEE-D061-4CBF-AAB3-78C53A42E4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6B6B-A471-4C13-B06E-66E27B954EAF}" type="datetimeFigureOut">
              <a:rPr lang="en-US" smtClean="0"/>
              <a:pPr/>
              <a:t>8/28/2012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8AD07AEE-D061-4CBF-AAB3-78C53A42E4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4676B6B-A471-4C13-B06E-66E27B954EAF}" type="datetimeFigureOut">
              <a:rPr lang="en-US" smtClean="0"/>
              <a:pPr/>
              <a:t>8/28/2012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4676B6B-A471-4C13-B06E-66E27B954EAF}" type="datetimeFigureOut">
              <a:rPr lang="en-US" smtClean="0"/>
              <a:pPr/>
              <a:t>8/28/2012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D07AEE-D061-4CBF-AAB3-78C53A42E4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 </a:t>
            </a:r>
            <a:r>
              <a:rPr lang="en-US" dirty="0" smtClean="0"/>
              <a:t>1</a:t>
            </a:r>
            <a:endParaRPr lang="en-US" dirty="0" smtClean="0"/>
          </a:p>
          <a:p>
            <a:r>
              <a:rPr lang="en-US" dirty="0" smtClean="0"/>
              <a:t>Grade 12 Environmental Science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Terrestrial &amp; Aquatic Ecology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Transferring Energy in an Ecosystem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5429250" cy="4743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19800" y="1828800"/>
            <a:ext cx="259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Consumers that feed at all levels: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Scavengers &amp; Decomposers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Transferring Energy in an Ecosystem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3714750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600200"/>
            <a:ext cx="4343400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Biogeochemical Cycles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Hydrologic Cycle (aka water cycle):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81200"/>
            <a:ext cx="6324600" cy="4415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Biogeochemical Cycles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Carbon Cycle:</a:t>
            </a:r>
          </a:p>
          <a:p>
            <a:pPr lvl="1"/>
            <a:r>
              <a:rPr lang="en-US" dirty="0" smtClean="0"/>
              <a:t>Needed to make</a:t>
            </a:r>
          </a:p>
          <a:p>
            <a:pPr lvl="1">
              <a:buNone/>
            </a:pPr>
            <a:r>
              <a:rPr lang="en-US" dirty="0" smtClean="0"/>
              <a:t>	organic molecules</a:t>
            </a:r>
          </a:p>
          <a:p>
            <a:pPr lvl="1"/>
            <a:r>
              <a:rPr lang="en-US" dirty="0" smtClean="0"/>
              <a:t>Bonds with carbon</a:t>
            </a:r>
          </a:p>
          <a:p>
            <a:pPr lvl="1">
              <a:buNone/>
            </a:pPr>
            <a:r>
              <a:rPr lang="en-US" dirty="0" smtClean="0"/>
              <a:t> 	contained “stored”</a:t>
            </a:r>
          </a:p>
          <a:p>
            <a:pPr lvl="1">
              <a:buNone/>
            </a:pPr>
            <a:r>
              <a:rPr lang="en-US" dirty="0" smtClean="0"/>
              <a:t>	energy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524000"/>
            <a:ext cx="5159406" cy="4702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Biogeochemical Cycles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Nitrogen Cycle:</a:t>
            </a:r>
          </a:p>
          <a:p>
            <a:pPr lvl="1"/>
            <a:r>
              <a:rPr lang="en-US" dirty="0" smtClean="0"/>
              <a:t>An element needed in making</a:t>
            </a:r>
          </a:p>
          <a:p>
            <a:pPr lvl="1">
              <a:buNone/>
            </a:pPr>
            <a:r>
              <a:rPr lang="en-US" dirty="0" smtClean="0"/>
              <a:t>	organic molecules</a:t>
            </a:r>
          </a:p>
          <a:p>
            <a:pPr lvl="1"/>
            <a:r>
              <a:rPr lang="en-US" dirty="0" smtClean="0"/>
              <a:t>Assimilation:  the taking in of</a:t>
            </a:r>
          </a:p>
          <a:p>
            <a:pPr lvl="1">
              <a:buNone/>
            </a:pPr>
            <a:r>
              <a:rPr lang="en-US" dirty="0" smtClean="0"/>
              <a:t>    nitrogen by plants</a:t>
            </a:r>
          </a:p>
          <a:p>
            <a:pPr lvl="1"/>
            <a:r>
              <a:rPr lang="en-US" dirty="0" smtClean="0"/>
              <a:t>Nitrogen fixation:  bacteria </a:t>
            </a:r>
          </a:p>
          <a:p>
            <a:pPr lvl="1">
              <a:buNone/>
            </a:pPr>
            <a:r>
              <a:rPr lang="en-US" dirty="0" smtClean="0"/>
              <a:t>	combine N with H to form </a:t>
            </a:r>
          </a:p>
          <a:p>
            <a:pPr lvl="1">
              <a:buNone/>
            </a:pPr>
            <a:r>
              <a:rPr lang="en-US" dirty="0" smtClean="0"/>
              <a:t>	NH3 (ammonia)</a:t>
            </a:r>
          </a:p>
          <a:p>
            <a:pPr lvl="1"/>
            <a:r>
              <a:rPr lang="en-US" dirty="0" smtClean="0"/>
              <a:t>Nitrification:  bacteria turn</a:t>
            </a:r>
          </a:p>
          <a:p>
            <a:pPr lvl="1">
              <a:buNone/>
            </a:pPr>
            <a:r>
              <a:rPr lang="en-US" dirty="0" smtClean="0"/>
              <a:t>	ammonia into nitrates (NO3)</a:t>
            </a:r>
          </a:p>
          <a:p>
            <a:pPr lvl="1"/>
            <a:r>
              <a:rPr lang="en-US" dirty="0" smtClean="0"/>
              <a:t>Denitrification:  bacteria </a:t>
            </a:r>
          </a:p>
          <a:p>
            <a:pPr lvl="1">
              <a:buNone/>
            </a:pPr>
            <a:r>
              <a:rPr lang="en-US" dirty="0" smtClean="0"/>
              <a:t>	convert NO3 into N2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371600"/>
            <a:ext cx="4247590" cy="506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057400"/>
            <a:ext cx="5594350" cy="419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Biogeochemical Cycles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Phosphorous Cycle:</a:t>
            </a:r>
          </a:p>
          <a:p>
            <a:pPr lvl="1"/>
            <a:r>
              <a:rPr lang="en-US" dirty="0" smtClean="0"/>
              <a:t>More phosphorous =</a:t>
            </a:r>
          </a:p>
          <a:p>
            <a:pPr lvl="1">
              <a:buNone/>
            </a:pPr>
            <a:r>
              <a:rPr lang="en-US" dirty="0" smtClean="0"/>
              <a:t>	more lush plant growth</a:t>
            </a:r>
          </a:p>
          <a:p>
            <a:pPr lvl="1">
              <a:buNone/>
            </a:pPr>
            <a:r>
              <a:rPr lang="en-US" dirty="0" smtClean="0"/>
              <a:t>	but also more water</a:t>
            </a:r>
          </a:p>
          <a:p>
            <a:pPr lvl="1">
              <a:buNone/>
            </a:pPr>
            <a:r>
              <a:rPr lang="en-US" dirty="0" smtClean="0"/>
              <a:t>	pollution</a:t>
            </a:r>
          </a:p>
          <a:p>
            <a:pPr lvl="1"/>
            <a:r>
              <a:rPr lang="en-US" dirty="0" smtClean="0"/>
              <a:t>Phosphorous has </a:t>
            </a:r>
          </a:p>
          <a:p>
            <a:pPr lvl="1">
              <a:buNone/>
            </a:pPr>
            <a:r>
              <a:rPr lang="en-US" dirty="0" smtClean="0"/>
              <a:t>	NO atmospheric</a:t>
            </a:r>
          </a:p>
          <a:p>
            <a:pPr lvl="1">
              <a:buNone/>
            </a:pPr>
            <a:r>
              <a:rPr lang="en-US" dirty="0" smtClean="0"/>
              <a:t>	form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Biogeochemical Cycles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Sulfur Cycle:</a:t>
            </a:r>
          </a:p>
          <a:p>
            <a:pPr lvl="1"/>
            <a:r>
              <a:rPr lang="en-US" dirty="0" smtClean="0"/>
              <a:t>Important</a:t>
            </a:r>
          </a:p>
          <a:p>
            <a:pPr lvl="1">
              <a:buNone/>
            </a:pPr>
            <a:r>
              <a:rPr lang="en-US" dirty="0" smtClean="0"/>
              <a:t>	for making</a:t>
            </a:r>
          </a:p>
          <a:p>
            <a:pPr lvl="1">
              <a:buNone/>
            </a:pPr>
            <a:r>
              <a:rPr lang="en-US" dirty="0" smtClean="0"/>
              <a:t>	proteins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524000"/>
            <a:ext cx="61722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Speciation &amp;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Adaptation</a:t>
            </a:r>
            <a:r>
              <a:rPr lang="en-US" dirty="0" smtClean="0"/>
              <a:t>:  acquisition of traits that allow a species to survive in its environment.</a:t>
            </a:r>
          </a:p>
          <a:p>
            <a:pPr lvl="1"/>
            <a:r>
              <a:rPr lang="en-US" dirty="0" smtClean="0"/>
              <a:t>Acclimation – immediate response to a changing environment, but not past on genetically </a:t>
            </a:r>
          </a:p>
          <a:p>
            <a:pPr lvl="1"/>
            <a:r>
              <a:rPr lang="en-US" b="1" dirty="0" smtClean="0"/>
              <a:t>Natural Selection </a:t>
            </a:r>
            <a:r>
              <a:rPr lang="en-US" dirty="0" smtClean="0"/>
              <a:t>– </a:t>
            </a:r>
          </a:p>
          <a:p>
            <a:pPr lvl="2"/>
            <a:r>
              <a:rPr lang="en-US" dirty="0" smtClean="0"/>
              <a:t>organisms better suited to the environment survive </a:t>
            </a:r>
            <a:r>
              <a:rPr lang="en-US" dirty="0" smtClean="0">
                <a:sym typeface="Wingdings" pitchFamily="2" charset="2"/>
              </a:rPr>
              <a:t>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 offspring inherit the beneficial traits 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 over generations, these become the traits of a population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Evolution brought on by an accumulation of mutations over time.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Speciation &amp;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9755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Limitations to where a species can live</a:t>
            </a:r>
          </a:p>
          <a:p>
            <a:pPr lvl="1"/>
            <a:r>
              <a:rPr lang="en-US" dirty="0" smtClean="0"/>
              <a:t>Physiological factors</a:t>
            </a:r>
          </a:p>
          <a:p>
            <a:pPr lvl="2"/>
            <a:r>
              <a:rPr lang="en-US" dirty="0" smtClean="0"/>
              <a:t>Moisture, temperature, light, pH, or a specific nutrient</a:t>
            </a:r>
          </a:p>
          <a:p>
            <a:pPr lvl="1"/>
            <a:r>
              <a:rPr lang="en-US" dirty="0" smtClean="0"/>
              <a:t>Competition with other species</a:t>
            </a:r>
          </a:p>
          <a:p>
            <a:pPr lvl="1"/>
            <a:r>
              <a:rPr lang="en-US" dirty="0" smtClean="0"/>
              <a:t>Predation, parasitism, disease</a:t>
            </a:r>
          </a:p>
          <a:p>
            <a:pPr lvl="1"/>
            <a:r>
              <a:rPr lang="en-US" dirty="0" smtClean="0"/>
              <a:t>Luck</a:t>
            </a:r>
          </a:p>
          <a:p>
            <a:r>
              <a:rPr lang="en-US" dirty="0" smtClean="0"/>
              <a:t>An organisms design may allow it to only live within certain conditions</a:t>
            </a:r>
          </a:p>
          <a:p>
            <a:pPr lvl="1"/>
            <a:r>
              <a:rPr lang="en-US" dirty="0" smtClean="0"/>
              <a:t>Critical Factor:  the single factor in shortest supply relative to demand.</a:t>
            </a:r>
          </a:p>
          <a:p>
            <a:pPr lvl="2"/>
            <a:r>
              <a:rPr lang="en-US" dirty="0" smtClean="0"/>
              <a:t>Saguaro Cactus – so sensitive to freezing temperatures that one freezing night below O for 12 hours or more stunts its growth, and it can no longer develop.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1676400"/>
            <a:ext cx="1450848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Speciation &amp;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Tolerance Limits</a:t>
            </a:r>
            <a:r>
              <a:rPr lang="en-US" dirty="0" smtClean="0"/>
              <a:t>:  each factor has a minimum and maximum level in beyond which a species would not be able to survive or reproduce. 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971800"/>
            <a:ext cx="746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xplosion 2 7"/>
          <p:cNvSpPr/>
          <p:nvPr/>
        </p:nvSpPr>
        <p:spPr>
          <a:xfrm>
            <a:off x="5486400" y="1676400"/>
            <a:ext cx="3657600" cy="22098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Producers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Organisms get Energy?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Photosynthesis:  </a:t>
            </a:r>
            <a:r>
              <a:rPr lang="en-US" dirty="0" smtClean="0"/>
              <a:t>Converting light energy (from the sun) into usable chemical energy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31502"/>
            <a:ext cx="5105400" cy="3564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733800"/>
            <a:ext cx="3963843" cy="118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Speciation &amp; Ecological Niches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Habitat:  </a:t>
            </a:r>
            <a:r>
              <a:rPr lang="en-US" dirty="0" smtClean="0"/>
              <a:t>place or environmental conditions in which a species lives.</a:t>
            </a:r>
          </a:p>
          <a:p>
            <a:r>
              <a:rPr lang="en-US" b="1" dirty="0" smtClean="0"/>
              <a:t>Ecological Niche:  </a:t>
            </a:r>
            <a:r>
              <a:rPr lang="en-US" dirty="0" smtClean="0"/>
              <a:t>role played by the species in their community or a total set of environmental factors that determine the distribution of a species.</a:t>
            </a:r>
          </a:p>
          <a:p>
            <a:pPr lvl="1"/>
            <a:r>
              <a:rPr lang="en-US" dirty="0" smtClean="0"/>
              <a:t>Generalist:  has a wide range of tolerances for many factors</a:t>
            </a:r>
          </a:p>
          <a:p>
            <a:pPr lvl="2"/>
            <a:r>
              <a:rPr lang="en-US" dirty="0" smtClean="0"/>
              <a:t>Brown rat</a:t>
            </a:r>
          </a:p>
          <a:p>
            <a:pPr lvl="1"/>
            <a:r>
              <a:rPr lang="en-US" dirty="0" smtClean="0"/>
              <a:t>Specialist:  have exacting habitat requirements, lower reproductive rates, and care for their young.</a:t>
            </a:r>
          </a:p>
          <a:p>
            <a:pPr lvl="2"/>
            <a:r>
              <a:rPr lang="en-US" dirty="0" smtClean="0"/>
              <a:t>Giant Panda</a:t>
            </a:r>
          </a:p>
          <a:p>
            <a:pPr lvl="1"/>
            <a:r>
              <a:rPr lang="en-US" dirty="0" smtClean="0"/>
              <a:t>Endemic:  highly specialized to their habitat and do not exist anywhere else</a:t>
            </a:r>
          </a:p>
          <a:p>
            <a:pPr lvl="2"/>
            <a:r>
              <a:rPr lang="en-US" dirty="0" smtClean="0"/>
              <a:t>Flora &amp; Fauna on the Galapagos Islands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Speciation &amp; Ecological Niches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Competition:  fighting for the same resources</a:t>
            </a:r>
          </a:p>
          <a:p>
            <a:pPr lvl="1"/>
            <a:r>
              <a:rPr lang="en-US" b="1" dirty="0" smtClean="0"/>
              <a:t>Competitive Exclusion Principle</a:t>
            </a:r>
            <a:r>
              <a:rPr lang="en-US" dirty="0" smtClean="0"/>
              <a:t>:  no two species can occupy the same ecological niche for a long period of time.</a:t>
            </a:r>
          </a:p>
          <a:p>
            <a:pPr lvl="2"/>
            <a:r>
              <a:rPr lang="en-US" dirty="0" smtClean="0"/>
              <a:t>The more efficient will survive, while the less will either find another habitat, die out, or experience a change in its behavior or physiology.</a:t>
            </a:r>
          </a:p>
          <a:p>
            <a:pPr lvl="1"/>
            <a:r>
              <a:rPr lang="en-US" b="1" dirty="0" smtClean="0"/>
              <a:t>Resource Partitioning</a:t>
            </a:r>
            <a:r>
              <a:rPr lang="en-US" dirty="0" smtClean="0"/>
              <a:t>: several species can use different parts of the same resource and coexist.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905000"/>
            <a:ext cx="4291932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Speciation &amp; Diversity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Speciation</a:t>
            </a:r>
            <a:r>
              <a:rPr lang="en-US" dirty="0" smtClean="0"/>
              <a:t>:  the development of a new species</a:t>
            </a:r>
          </a:p>
          <a:p>
            <a:pPr lvl="1"/>
            <a:r>
              <a:rPr lang="en-US" dirty="0" smtClean="0"/>
              <a:t>Gradualism</a:t>
            </a:r>
          </a:p>
          <a:p>
            <a:pPr lvl="1"/>
            <a:r>
              <a:rPr lang="en-US" dirty="0" smtClean="0"/>
              <a:t>Punctuated Equilibrium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819400"/>
            <a:ext cx="4762500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Speciation &amp;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4267200" cy="4681728"/>
          </a:xfrm>
        </p:spPr>
        <p:txBody>
          <a:bodyPr>
            <a:normAutofit/>
          </a:bodyPr>
          <a:lstStyle/>
          <a:p>
            <a:r>
              <a:rPr lang="en-US" dirty="0" smtClean="0"/>
              <a:t>How speciation occurs:</a:t>
            </a:r>
          </a:p>
          <a:p>
            <a:pPr lvl="1"/>
            <a:r>
              <a:rPr lang="en-US" b="1" dirty="0" smtClean="0"/>
              <a:t>Geographic Isolation (Allopatric Speciation)</a:t>
            </a:r>
            <a:r>
              <a:rPr lang="en-US" dirty="0" smtClean="0"/>
              <a:t>:  species arise in separate geographic regions due to physical barriers causing reproductive isolation.</a:t>
            </a:r>
          </a:p>
          <a:p>
            <a:pPr lvl="1"/>
            <a:r>
              <a:rPr lang="en-US" b="1" dirty="0" smtClean="0"/>
              <a:t>Behavioral Isolation (Sympatric Speciation)</a:t>
            </a:r>
            <a:r>
              <a:rPr lang="en-US" dirty="0" smtClean="0"/>
              <a:t>:</a:t>
            </a:r>
            <a:r>
              <a:rPr lang="en-US" b="1" dirty="0" smtClean="0"/>
              <a:t> </a:t>
            </a:r>
            <a:r>
              <a:rPr lang="en-US" dirty="0" smtClean="0"/>
              <a:t>behaviors that cause reproductive isolation even though the organisms live in the same place.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752599"/>
            <a:ext cx="4114800" cy="3962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Species Interactions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Competition:</a:t>
            </a:r>
          </a:p>
          <a:p>
            <a:pPr lvl="1"/>
            <a:r>
              <a:rPr lang="en-US" b="1" dirty="0" smtClean="0"/>
              <a:t>Intraspecific Competition</a:t>
            </a:r>
            <a:r>
              <a:rPr lang="en-US" dirty="0" smtClean="0"/>
              <a:t>:  competition within a species</a:t>
            </a:r>
          </a:p>
          <a:p>
            <a:pPr lvl="2"/>
            <a:r>
              <a:rPr lang="en-US" dirty="0" smtClean="0"/>
              <a:t>Reducing competition:</a:t>
            </a:r>
          </a:p>
          <a:p>
            <a:pPr lvl="3"/>
            <a:r>
              <a:rPr lang="en-US" dirty="0" smtClean="0"/>
              <a:t>Dispersal of young</a:t>
            </a:r>
          </a:p>
          <a:p>
            <a:pPr lvl="3"/>
            <a:r>
              <a:rPr lang="en-US" dirty="0" smtClean="0"/>
              <a:t>Strong territoriality</a:t>
            </a:r>
          </a:p>
          <a:p>
            <a:pPr lvl="3"/>
            <a:r>
              <a:rPr lang="en-US" dirty="0" smtClean="0"/>
              <a:t>Resource partitioning between generations</a:t>
            </a:r>
          </a:p>
          <a:p>
            <a:pPr lvl="4"/>
            <a:r>
              <a:rPr lang="en-US" dirty="0" smtClean="0"/>
              <a:t>Young/adults feed differently</a:t>
            </a:r>
          </a:p>
          <a:p>
            <a:pPr lvl="1"/>
            <a:r>
              <a:rPr lang="en-US" b="1" dirty="0" smtClean="0"/>
              <a:t>Interspecific Competition</a:t>
            </a:r>
            <a:r>
              <a:rPr lang="en-US" dirty="0" smtClean="0"/>
              <a:t>:  competition among different species</a:t>
            </a:r>
          </a:p>
          <a:p>
            <a:pPr lvl="1"/>
            <a:r>
              <a:rPr lang="en-US" dirty="0" smtClean="0"/>
              <a:t>The species living in the optimal range of their tolerance limits will have an advantage over a species living outside of their optimal range.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Species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Predator</a:t>
            </a:r>
            <a:r>
              <a:rPr lang="en-US" dirty="0" smtClean="0"/>
              <a:t>:  any organism that feeds directly on any other living organism.</a:t>
            </a:r>
          </a:p>
          <a:p>
            <a:pPr lvl="1"/>
            <a:r>
              <a:rPr lang="en-US" dirty="0" smtClean="0"/>
              <a:t>Predators:  herbivores, carnivores, omnivores</a:t>
            </a:r>
          </a:p>
          <a:p>
            <a:pPr lvl="1"/>
            <a:r>
              <a:rPr lang="en-US" dirty="0" smtClean="0"/>
              <a:t>NOT Predators:  scavengers, detritivores, decomposers</a:t>
            </a:r>
          </a:p>
          <a:p>
            <a:r>
              <a:rPr lang="en-US" b="1" dirty="0" smtClean="0"/>
              <a:t>Predator-mediated Competition</a:t>
            </a:r>
            <a:r>
              <a:rPr lang="en-US" dirty="0" smtClean="0"/>
              <a:t>:  a superior competitor in a habitat will build up a larger population than its competing species; predators notice and increase hunting pressure of the superior species, reducing the superiors abundance, allowing the weaker species to increase its numbers.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Species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Predator-Prey Relationships can lead to co-evolution.</a:t>
            </a:r>
          </a:p>
          <a:p>
            <a:pPr lvl="1"/>
            <a:r>
              <a:rPr lang="en-US" dirty="0" smtClean="0"/>
              <a:t>Co-evolution:  when two interacting species evolve with each other because of their interactions.</a:t>
            </a:r>
          </a:p>
          <a:p>
            <a:pPr lvl="2"/>
            <a:r>
              <a:rPr lang="en-US" dirty="0" smtClean="0"/>
              <a:t>Cheetah &amp; Gazelle</a:t>
            </a:r>
          </a:p>
          <a:p>
            <a:pPr lvl="2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Species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Mimicry</a:t>
            </a:r>
          </a:p>
          <a:p>
            <a:pPr lvl="1"/>
            <a:r>
              <a:rPr lang="en-US" b="1" dirty="0" smtClean="0"/>
              <a:t>Batesian mimicry</a:t>
            </a:r>
            <a:r>
              <a:rPr lang="en-US" dirty="0" smtClean="0"/>
              <a:t>:  harmless species look like poisonous or distasteful ones to scare of predators.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Mullerian mimicry</a:t>
            </a:r>
            <a:r>
              <a:rPr lang="en-US" dirty="0" smtClean="0"/>
              <a:t>:  two harmful species look alike and predators learn to avoid both.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133600"/>
            <a:ext cx="4231745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Straight Arrow Connector 6"/>
          <p:cNvCxnSpPr/>
          <p:nvPr/>
        </p:nvCxnSpPr>
        <p:spPr>
          <a:xfrm>
            <a:off x="3581400" y="2057400"/>
            <a:ext cx="1676400" cy="304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Species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/>
              <a:t>Camouflage</a:t>
            </a:r>
            <a:r>
              <a:rPr lang="en-US" dirty="0" smtClean="0"/>
              <a:t>:  Use of color, patterns, and form to blend in to the environment.</a:t>
            </a:r>
          </a:p>
          <a:p>
            <a:pPr lvl="1"/>
            <a:r>
              <a:rPr lang="en-US" dirty="0" smtClean="0"/>
              <a:t>Helps prey hide from predators BUT</a:t>
            </a:r>
          </a:p>
          <a:p>
            <a:pPr lvl="1"/>
            <a:r>
              <a:rPr lang="en-US" dirty="0" smtClean="0"/>
              <a:t>Also helps predators hide while lying in wait for their prey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828800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4572000"/>
            <a:ext cx="2438400" cy="162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Species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Mutualism:  relationship between two organisms benefit each other.</a:t>
            </a:r>
          </a:p>
          <a:p>
            <a:endParaRPr lang="en-US" dirty="0" smtClean="0"/>
          </a:p>
          <a:p>
            <a:r>
              <a:rPr lang="en-US" dirty="0" smtClean="0"/>
              <a:t>Commensalism:  one organism benefits, but the other organism in not affected.</a:t>
            </a:r>
          </a:p>
          <a:p>
            <a:endParaRPr lang="en-US" dirty="0" smtClean="0"/>
          </a:p>
          <a:p>
            <a:r>
              <a:rPr lang="en-US" dirty="0" smtClean="0"/>
              <a:t>Parasitism:  one organism benefits and the other organism is harmed.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371600"/>
            <a:ext cx="1943100" cy="145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1371600"/>
            <a:ext cx="1905000" cy="143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048000"/>
            <a:ext cx="203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800600"/>
            <a:ext cx="1905000" cy="147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4800600"/>
            <a:ext cx="1865982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 2 5"/>
          <p:cNvSpPr/>
          <p:nvPr/>
        </p:nvSpPr>
        <p:spPr>
          <a:xfrm>
            <a:off x="5257800" y="1676400"/>
            <a:ext cx="3886200" cy="22860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Producers &amp; Consumers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Organisms get Energy?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Cellular Respiration:  </a:t>
            </a:r>
            <a:r>
              <a:rPr lang="en-US" dirty="0" smtClean="0"/>
              <a:t>The process of breaking down simple sugars to release energy.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514600"/>
            <a:ext cx="4953000" cy="348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505200"/>
            <a:ext cx="3962400" cy="1011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Keystone Species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species who has a large influential impact on its community or ecosystem than its abundance would suggest.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048000"/>
            <a:ext cx="2743200" cy="2523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124200"/>
            <a:ext cx="2857500" cy="252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Ecosystems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Primary Productivity:  </a:t>
            </a:r>
            <a:r>
              <a:rPr lang="en-US" dirty="0" smtClean="0"/>
              <a:t>Rate of biomass production (conversion of solar energy to chemical energy)</a:t>
            </a:r>
          </a:p>
          <a:p>
            <a:pPr lvl="1"/>
            <a:r>
              <a:rPr lang="en-US" dirty="0" smtClean="0"/>
              <a:t>Energy left after respiration = net primary production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276600"/>
            <a:ext cx="4371975" cy="2973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Ecosystems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Abundance:  </a:t>
            </a:r>
            <a:r>
              <a:rPr lang="en-US" dirty="0" smtClean="0"/>
              <a:t>total number of organisms in a biological community.</a:t>
            </a:r>
          </a:p>
          <a:p>
            <a:r>
              <a:rPr lang="en-US" b="1" dirty="0" smtClean="0"/>
              <a:t>Diversity:  </a:t>
            </a:r>
            <a:r>
              <a:rPr lang="en-US" dirty="0" smtClean="0"/>
              <a:t>measure of the number of different species, ecological niches, or genetic variation present.</a:t>
            </a:r>
          </a:p>
          <a:p>
            <a:r>
              <a:rPr lang="en-US" dirty="0" smtClean="0"/>
              <a:t>Abundance is usually inversely related to diversity</a:t>
            </a:r>
          </a:p>
          <a:p>
            <a:pPr lvl="1"/>
            <a:r>
              <a:rPr lang="en-US" dirty="0" smtClean="0"/>
              <a:t>Diversity up, Abundance down</a:t>
            </a:r>
          </a:p>
          <a:p>
            <a:pPr lvl="1"/>
            <a:r>
              <a:rPr lang="en-US" dirty="0" smtClean="0"/>
              <a:t>Diversity down, Abundance up</a:t>
            </a:r>
          </a:p>
          <a:p>
            <a:r>
              <a:rPr lang="en-US" dirty="0" smtClean="0"/>
              <a:t>Generally diversity decreases but abundance within a species increases from the equator toward the poles.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Ecosystems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Ecological structure:  patters of spatial distribution of individuals and populations within a community</a:t>
            </a:r>
          </a:p>
          <a:p>
            <a:pPr lvl="1"/>
            <a:r>
              <a:rPr lang="en-US" dirty="0" smtClean="0"/>
              <a:t>Random</a:t>
            </a:r>
          </a:p>
          <a:p>
            <a:pPr lvl="2"/>
            <a:r>
              <a:rPr lang="en-US" dirty="0" smtClean="0"/>
              <a:t>Live where resources are available</a:t>
            </a:r>
          </a:p>
          <a:p>
            <a:pPr lvl="1"/>
            <a:r>
              <a:rPr lang="en-US" dirty="0" smtClean="0"/>
              <a:t>Uniform</a:t>
            </a:r>
          </a:p>
          <a:p>
            <a:pPr lvl="2"/>
            <a:r>
              <a:rPr lang="en-US" dirty="0" smtClean="0"/>
              <a:t>Physical environment</a:t>
            </a:r>
          </a:p>
          <a:p>
            <a:pPr lvl="2"/>
            <a:r>
              <a:rPr lang="en-US" dirty="0" smtClean="0"/>
              <a:t>Biological competition</a:t>
            </a:r>
          </a:p>
          <a:p>
            <a:pPr lvl="1"/>
            <a:r>
              <a:rPr lang="en-US" dirty="0" smtClean="0"/>
              <a:t>Clustered</a:t>
            </a:r>
          </a:p>
          <a:p>
            <a:pPr lvl="2"/>
            <a:r>
              <a:rPr lang="en-US" dirty="0" smtClean="0"/>
              <a:t>Protection</a:t>
            </a:r>
          </a:p>
          <a:p>
            <a:pPr lvl="2"/>
            <a:r>
              <a:rPr lang="en-US" dirty="0" smtClean="0"/>
              <a:t>Mutual assistance</a:t>
            </a:r>
          </a:p>
          <a:p>
            <a:pPr lvl="2"/>
            <a:r>
              <a:rPr lang="en-US" dirty="0" smtClean="0"/>
              <a:t>Reproduction</a:t>
            </a:r>
          </a:p>
          <a:p>
            <a:pPr lvl="2"/>
            <a:r>
              <a:rPr lang="en-US" dirty="0" smtClean="0"/>
              <a:t>Access to resources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124200"/>
            <a:ext cx="4135315" cy="286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Ecosystems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Complexity</a:t>
            </a:r>
            <a:r>
              <a:rPr lang="en-US" dirty="0" smtClean="0"/>
              <a:t>:  number of species at each trophic level and the number of tropic levels in a community.</a:t>
            </a:r>
          </a:p>
          <a:p>
            <a:endParaRPr lang="en-US" dirty="0" smtClean="0"/>
          </a:p>
          <a:p>
            <a:r>
              <a:rPr lang="en-US" dirty="0" smtClean="0"/>
              <a:t>Stability or Resiliency:</a:t>
            </a:r>
          </a:p>
          <a:p>
            <a:pPr lvl="1"/>
            <a:r>
              <a:rPr lang="en-US" dirty="0" smtClean="0"/>
              <a:t>Constancy:  lack of fluctuations in composition or function</a:t>
            </a:r>
          </a:p>
          <a:p>
            <a:pPr lvl="1"/>
            <a:r>
              <a:rPr lang="en-US" dirty="0" smtClean="0"/>
              <a:t>Inertia:  resistance to disturbances</a:t>
            </a:r>
          </a:p>
          <a:p>
            <a:pPr lvl="1"/>
            <a:r>
              <a:rPr lang="en-US" dirty="0" smtClean="0"/>
              <a:t>Renewal:  ability to repair damage after a disturbance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more complex and interconnected an ecosystem, the more stable and resilient it is.</a:t>
            </a:r>
          </a:p>
          <a:p>
            <a:pPr lvl="1"/>
            <a:r>
              <a:rPr lang="en-US" dirty="0" smtClean="0"/>
              <a:t>Many species in one trophic level, one can replace another</a:t>
            </a:r>
          </a:p>
          <a:p>
            <a:pPr lvl="1"/>
            <a:r>
              <a:rPr lang="en-US" dirty="0" smtClean="0"/>
              <a:t>However, removal of a keystone species can greatly affect any system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Ecosystems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Edge Effects</a:t>
            </a:r>
            <a:r>
              <a:rPr lang="en-US" dirty="0" smtClean="0"/>
              <a:t>:  change is species composition, physical environment or other ecologic properties between ecosystems</a:t>
            </a:r>
          </a:p>
          <a:p>
            <a:pPr lvl="1"/>
            <a:r>
              <a:rPr lang="en-US" dirty="0" smtClean="0"/>
              <a:t>Sometimes sharp and distinct</a:t>
            </a:r>
          </a:p>
          <a:p>
            <a:pPr lvl="2"/>
            <a:r>
              <a:rPr lang="en-US" dirty="0" smtClean="0"/>
              <a:t>Woodlands </a:t>
            </a:r>
            <a:r>
              <a:rPr lang="en-US" dirty="0" smtClean="0">
                <a:sym typeface="Wingdings" pitchFamily="2" charset="2"/>
              </a:rPr>
              <a:t> grasslands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Gradual integration to from one to another</a:t>
            </a:r>
          </a:p>
          <a:p>
            <a:pPr lvl="1">
              <a:buNone/>
            </a:pPr>
            <a:endParaRPr lang="en-US" dirty="0" smtClean="0">
              <a:sym typeface="Wingdings" pitchFamily="2" charset="2"/>
            </a:endParaRPr>
          </a:p>
          <a:p>
            <a:r>
              <a:rPr lang="en-US" b="1" dirty="0" smtClean="0">
                <a:sym typeface="Wingdings" pitchFamily="2" charset="2"/>
              </a:rPr>
              <a:t>Ecotones</a:t>
            </a:r>
            <a:r>
              <a:rPr lang="en-US" dirty="0" smtClean="0">
                <a:sym typeface="Wingdings" pitchFamily="2" charset="2"/>
              </a:rPr>
              <a:t>:  boundaries between adjacent communities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Sharply divided:  closed community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Indistinctly divided:  open communities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Communities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Ecological succession:  changes in an community as organisms occupy a site and the change the environmental conditions.</a:t>
            </a:r>
          </a:p>
          <a:p>
            <a:pPr lvl="1"/>
            <a:r>
              <a:rPr lang="en-US" b="1" dirty="0" smtClean="0"/>
              <a:t>Primary Succession</a:t>
            </a:r>
            <a:r>
              <a:rPr lang="en-US" dirty="0" smtClean="0"/>
              <a:t>:  land that is bare of soil and colonized by organisms where none lived before</a:t>
            </a:r>
          </a:p>
          <a:p>
            <a:pPr lvl="2"/>
            <a:r>
              <a:rPr lang="en-US" dirty="0" smtClean="0"/>
              <a:t>Sandbar, mudslide, rockface, volcanic flow</a:t>
            </a:r>
          </a:p>
          <a:p>
            <a:pPr lvl="1"/>
            <a:r>
              <a:rPr lang="en-US" b="1" dirty="0" smtClean="0"/>
              <a:t>Secondary Succession</a:t>
            </a:r>
            <a:r>
              <a:rPr lang="en-US" dirty="0" smtClean="0"/>
              <a:t>:  existing community is disturbed and a new one develops from the disturbance</a:t>
            </a:r>
          </a:p>
          <a:p>
            <a:pPr lvl="2"/>
            <a:r>
              <a:rPr lang="en-US" dirty="0" smtClean="0"/>
              <a:t>Wild fire, clear cut forests, urbanization</a:t>
            </a:r>
          </a:p>
          <a:p>
            <a:pPr lvl="1"/>
            <a:r>
              <a:rPr lang="en-US" dirty="0" smtClean="0"/>
              <a:t>Successions occur by:  </a:t>
            </a:r>
          </a:p>
          <a:p>
            <a:pPr lvl="2"/>
            <a:r>
              <a:rPr lang="en-US" dirty="0" smtClean="0"/>
              <a:t>Modifying soil</a:t>
            </a:r>
          </a:p>
          <a:p>
            <a:pPr lvl="2"/>
            <a:r>
              <a:rPr lang="en-US" dirty="0" smtClean="0"/>
              <a:t>Light levels</a:t>
            </a:r>
          </a:p>
          <a:p>
            <a:pPr lvl="2"/>
            <a:r>
              <a:rPr lang="en-US" dirty="0" smtClean="0"/>
              <a:t>Food supplies</a:t>
            </a:r>
          </a:p>
          <a:p>
            <a:pPr lvl="2"/>
            <a:r>
              <a:rPr lang="en-US" dirty="0" smtClean="0"/>
              <a:t>microclimate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Communities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Terrestrial Primary Succession</a:t>
            </a:r>
          </a:p>
          <a:p>
            <a:pPr lvl="1"/>
            <a:r>
              <a:rPr lang="en-US" dirty="0" smtClean="0"/>
              <a:t>Primary species:  first colonists</a:t>
            </a:r>
          </a:p>
          <a:p>
            <a:pPr lvl="2"/>
            <a:r>
              <a:rPr lang="en-US" dirty="0" smtClean="0"/>
              <a:t>Microbes, mosses, lichens (live off few resources)</a:t>
            </a:r>
          </a:p>
          <a:p>
            <a:pPr lvl="1"/>
            <a:r>
              <a:rPr lang="en-US" dirty="0" smtClean="0"/>
              <a:t>When primary species die = organic matter = soil production</a:t>
            </a:r>
          </a:p>
          <a:p>
            <a:pPr lvl="1"/>
            <a:r>
              <a:rPr lang="en-US" dirty="0" smtClean="0"/>
              <a:t>Seeds lodge in soil and grow</a:t>
            </a:r>
          </a:p>
          <a:p>
            <a:pPr lvl="1"/>
            <a:r>
              <a:rPr lang="en-US" dirty="0" smtClean="0"/>
              <a:t>Succession progresses </a:t>
            </a:r>
            <a:r>
              <a:rPr lang="en-US" dirty="0" smtClean="0">
                <a:sym typeface="Wingdings" pitchFamily="2" charset="2"/>
              </a:rPr>
              <a:t> more diversity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038600"/>
            <a:ext cx="7086600" cy="2574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Communities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Disturbances</a:t>
            </a:r>
            <a:r>
              <a:rPr lang="en-US" dirty="0" smtClean="0"/>
              <a:t>:  anything that disrupts established patterns of species diversity and abundance, community structure, or community properties</a:t>
            </a:r>
          </a:p>
          <a:p>
            <a:pPr lvl="1"/>
            <a:r>
              <a:rPr lang="en-US" dirty="0" smtClean="0"/>
              <a:t>Landslides, mudslides, hailstorms, tidal waves, tornadoes, volcanoes (natural)</a:t>
            </a:r>
          </a:p>
          <a:p>
            <a:pPr lvl="1"/>
            <a:r>
              <a:rPr lang="en-US" dirty="0" smtClean="0"/>
              <a:t>Animal disturbances</a:t>
            </a:r>
          </a:p>
          <a:p>
            <a:pPr lvl="2"/>
            <a:r>
              <a:rPr lang="en-US" dirty="0" smtClean="0"/>
              <a:t>elephants ripping down small trees</a:t>
            </a:r>
          </a:p>
          <a:p>
            <a:pPr lvl="2"/>
            <a:r>
              <a:rPr lang="en-US" dirty="0" smtClean="0"/>
              <a:t>Agriculture, forestry, urbanization, dams, pipelines</a:t>
            </a:r>
          </a:p>
          <a:p>
            <a:r>
              <a:rPr lang="en-US" b="1" dirty="0" smtClean="0"/>
              <a:t>Disturbance-adapted species</a:t>
            </a:r>
            <a:r>
              <a:rPr lang="en-US" dirty="0" smtClean="0"/>
              <a:t>:  species that recover quickly from a disturbance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Biomes:  ecosystems with similar climate, growth patterns, and vegetation.</a:t>
            </a:r>
          </a:p>
          <a:p>
            <a:pPr lvl="1"/>
            <a:r>
              <a:rPr lang="en-US" dirty="0" smtClean="0"/>
              <a:t>Temperature &amp; Precipitation – important characteristics for terrestrial (land) biomes</a:t>
            </a:r>
          </a:p>
          <a:p>
            <a:r>
              <a:rPr lang="en-US" dirty="0" smtClean="0"/>
              <a:t>Tropical Rainforest</a:t>
            </a:r>
          </a:p>
          <a:p>
            <a:r>
              <a:rPr lang="en-US" dirty="0" smtClean="0"/>
              <a:t>Tropical dry forest</a:t>
            </a:r>
          </a:p>
          <a:p>
            <a:r>
              <a:rPr lang="en-US" dirty="0" smtClean="0"/>
              <a:t>Tropical Savanna</a:t>
            </a:r>
          </a:p>
          <a:p>
            <a:r>
              <a:rPr lang="en-US" dirty="0" smtClean="0"/>
              <a:t>Desert</a:t>
            </a:r>
          </a:p>
          <a:p>
            <a:r>
              <a:rPr lang="en-US" dirty="0" smtClean="0"/>
              <a:t>Temperate grasslands</a:t>
            </a:r>
          </a:p>
          <a:p>
            <a:r>
              <a:rPr lang="en-US" dirty="0" smtClean="0"/>
              <a:t>Temperate woodlands and shrublands</a:t>
            </a:r>
          </a:p>
          <a:p>
            <a:r>
              <a:rPr lang="en-US" dirty="0" smtClean="0"/>
              <a:t>Temperate forests</a:t>
            </a:r>
          </a:p>
          <a:p>
            <a:r>
              <a:rPr lang="en-US" dirty="0" smtClean="0"/>
              <a:t>Northwestern coniferous forest</a:t>
            </a:r>
          </a:p>
          <a:p>
            <a:r>
              <a:rPr lang="en-US" dirty="0" smtClean="0"/>
              <a:t>Boreal forest (Taiga)</a:t>
            </a:r>
          </a:p>
          <a:p>
            <a:r>
              <a:rPr lang="en-US" dirty="0" smtClean="0"/>
              <a:t>Tundra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0"/>
            <a:ext cx="579120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Organisms get Energy?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200400"/>
            <a:ext cx="3486150" cy="1315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Marine Ecosystems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Mostly dependent on photosynthetic organisms to support the food web</a:t>
            </a:r>
          </a:p>
          <a:p>
            <a:pPr lvl="1"/>
            <a:r>
              <a:rPr lang="en-US" dirty="0" smtClean="0"/>
              <a:t>Algae</a:t>
            </a:r>
          </a:p>
          <a:p>
            <a:pPr lvl="1"/>
            <a:r>
              <a:rPr lang="en-US" dirty="0" smtClean="0"/>
              <a:t>Phytoplankton (tiny free-floating plants)</a:t>
            </a:r>
          </a:p>
          <a:p>
            <a:pPr lvl="1"/>
            <a:r>
              <a:rPr lang="en-US" dirty="0" smtClean="0"/>
              <a:t>In oceans, most photosynthetic activity is near coastlines </a:t>
            </a:r>
          </a:p>
          <a:p>
            <a:pPr lvl="2"/>
            <a:r>
              <a:rPr lang="en-US" dirty="0" smtClean="0"/>
              <a:t>Nitrogen, phosphorous, other nutrients runoff into the ocean</a:t>
            </a:r>
          </a:p>
          <a:p>
            <a:pPr lvl="2"/>
            <a:r>
              <a:rPr lang="en-US" dirty="0" smtClean="0"/>
              <a:t>Ocean currents distribute nutrients and phytoplankton by carrying them away from shore</a:t>
            </a:r>
          </a:p>
          <a:p>
            <a:r>
              <a:rPr lang="en-US" dirty="0" smtClean="0"/>
              <a:t>Dying organisms sink to bottom, feeds bottom feeders</a:t>
            </a:r>
          </a:p>
          <a:p>
            <a:pPr lvl="1"/>
            <a:r>
              <a:rPr lang="en-US" dirty="0" smtClean="0"/>
              <a:t>Craps, filter-feeders, etc</a:t>
            </a:r>
          </a:p>
          <a:p>
            <a:pPr lvl="1"/>
            <a:r>
              <a:rPr lang="en-US" dirty="0" smtClean="0"/>
              <a:t>Upwelling brings this “marine snow” back up to the surface for other fish as well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53200" y="58674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Continental Shelf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Marine Ecosystems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Vertical Stratification</a:t>
            </a:r>
          </a:p>
          <a:p>
            <a:pPr lvl="1"/>
            <a:r>
              <a:rPr lang="en-US" dirty="0" smtClean="0"/>
              <a:t>Light/temperature decrease with depth</a:t>
            </a:r>
          </a:p>
          <a:p>
            <a:pPr lvl="1"/>
            <a:r>
              <a:rPr lang="en-US" dirty="0" smtClean="0"/>
              <a:t>Colder H20, more O2</a:t>
            </a:r>
          </a:p>
          <a:p>
            <a:pPr lvl="1"/>
            <a:r>
              <a:rPr lang="en-US" dirty="0" smtClean="0"/>
              <a:t>Photic zone – light reaches (about 20m)</a:t>
            </a:r>
          </a:p>
          <a:p>
            <a:r>
              <a:rPr lang="en-US" dirty="0" smtClean="0"/>
              <a:t>Pelagic – near the top</a:t>
            </a:r>
          </a:p>
          <a:p>
            <a:pPr lvl="1"/>
            <a:r>
              <a:rPr lang="en-US" dirty="0" smtClean="0"/>
              <a:t>Epipelagic:  photosynthetic organisms</a:t>
            </a:r>
          </a:p>
          <a:p>
            <a:pPr lvl="1"/>
            <a:r>
              <a:rPr lang="en-US" dirty="0" smtClean="0"/>
              <a:t>Mesopelagic</a:t>
            </a:r>
          </a:p>
          <a:p>
            <a:pPr lvl="1"/>
            <a:r>
              <a:rPr lang="en-US" dirty="0" smtClean="0"/>
              <a:t>Bathypelagic</a:t>
            </a:r>
          </a:p>
          <a:p>
            <a:r>
              <a:rPr lang="en-US" dirty="0" smtClean="0"/>
              <a:t>Benthic – live near bottom</a:t>
            </a:r>
          </a:p>
          <a:p>
            <a:pPr lvl="1"/>
            <a:r>
              <a:rPr lang="en-US" dirty="0" smtClean="0"/>
              <a:t>Abyssal</a:t>
            </a:r>
          </a:p>
          <a:p>
            <a:pPr lvl="1"/>
            <a:r>
              <a:rPr lang="en-US" dirty="0" smtClean="0"/>
              <a:t>Hadal</a:t>
            </a:r>
          </a:p>
          <a:p>
            <a:r>
              <a:rPr lang="en-US" dirty="0" smtClean="0"/>
              <a:t>Littoral – shoreline</a:t>
            </a:r>
          </a:p>
          <a:p>
            <a:r>
              <a:rPr lang="en-US" dirty="0" smtClean="0"/>
              <a:t>Intertidal – are exposed by low tide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752600"/>
            <a:ext cx="4114800" cy="3812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ight Brace 5"/>
          <p:cNvSpPr/>
          <p:nvPr/>
        </p:nvSpPr>
        <p:spPr>
          <a:xfrm rot="5400000">
            <a:off x="7620000" y="4572000"/>
            <a:ext cx="228600" cy="2362200"/>
          </a:xfrm>
          <a:prstGeom prst="rightBrace">
            <a:avLst>
              <a:gd name="adj1" fmla="val 0"/>
              <a:gd name="adj2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Marine Ecosystems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Deep Ocean</a:t>
            </a:r>
          </a:p>
          <a:p>
            <a:pPr lvl="1"/>
            <a:r>
              <a:rPr lang="en-US" dirty="0" smtClean="0"/>
              <a:t>Relatively low productivity</a:t>
            </a:r>
          </a:p>
          <a:p>
            <a:pPr lvl="1"/>
            <a:r>
              <a:rPr lang="en-US" dirty="0" smtClean="0"/>
              <a:t>Around equator, many fish and phytoplankton</a:t>
            </a:r>
          </a:p>
          <a:p>
            <a:pPr lvl="1"/>
            <a:r>
              <a:rPr lang="en-US" dirty="0" smtClean="0"/>
              <a:t>Sargasso Sea – blankets of brown algae support many diverse animals</a:t>
            </a:r>
          </a:p>
          <a:p>
            <a:pPr lvl="1"/>
            <a:r>
              <a:rPr lang="en-US" dirty="0" smtClean="0"/>
              <a:t>Deep-sea thermal vents- chemosynthetic </a:t>
            </a:r>
          </a:p>
          <a:p>
            <a:pPr lvl="2"/>
            <a:r>
              <a:rPr lang="en-US" dirty="0" smtClean="0"/>
              <a:t>Tubeworms, mussels, microbes</a:t>
            </a:r>
          </a:p>
          <a:p>
            <a:pPr lvl="2"/>
            <a:r>
              <a:rPr lang="en-US" dirty="0" smtClean="0"/>
              <a:t>Thousands of microscopic organisms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286000"/>
            <a:ext cx="42672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Marine Ecosystems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Coral Reefs:</a:t>
            </a:r>
          </a:p>
          <a:p>
            <a:pPr lvl="1"/>
            <a:r>
              <a:rPr lang="en-US" dirty="0" smtClean="0"/>
              <a:t>High productivity/diversity</a:t>
            </a:r>
          </a:p>
          <a:p>
            <a:pPr lvl="1"/>
            <a:r>
              <a:rPr lang="en-US" dirty="0" smtClean="0"/>
              <a:t>Protect shorelines</a:t>
            </a:r>
          </a:p>
          <a:p>
            <a:pPr lvl="1"/>
            <a:r>
              <a:rPr lang="en-US" dirty="0" smtClean="0"/>
              <a:t>Shelter fish, worms, crustaceans, etc.</a:t>
            </a:r>
          </a:p>
          <a:p>
            <a:pPr lvl="1"/>
            <a:r>
              <a:rPr lang="en-US" dirty="0" smtClean="0"/>
              <a:t>Shallow warm waters, sunlight</a:t>
            </a:r>
          </a:p>
          <a:p>
            <a:pPr lvl="1"/>
            <a:r>
              <a:rPr lang="en-US" dirty="0" smtClean="0"/>
              <a:t>Dependent on photosynthetic algae</a:t>
            </a:r>
          </a:p>
          <a:p>
            <a:pPr lvl="1"/>
            <a:r>
              <a:rPr lang="en-US" dirty="0" smtClean="0"/>
              <a:t>Coral Bleaching:  warms waters are killing coral.</a:t>
            </a:r>
          </a:p>
          <a:p>
            <a:pPr lvl="2"/>
            <a:r>
              <a:rPr lang="en-US" dirty="0" smtClean="0"/>
              <a:t>1/3 destroyed by 2006, by 2030 60% expected to be gone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143000"/>
            <a:ext cx="3086100" cy="2602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876800"/>
            <a:ext cx="2298700" cy="172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Marine Ecosystems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Mangroves</a:t>
            </a:r>
          </a:p>
          <a:p>
            <a:pPr lvl="1"/>
            <a:r>
              <a:rPr lang="en-US" dirty="0" smtClean="0"/>
              <a:t>Trees that grow in salt water</a:t>
            </a:r>
          </a:p>
          <a:p>
            <a:pPr lvl="1"/>
            <a:r>
              <a:rPr lang="en-US" dirty="0" smtClean="0"/>
              <a:t>Calm, shallows, tropical coastlines</a:t>
            </a:r>
          </a:p>
          <a:p>
            <a:pPr lvl="1"/>
            <a:r>
              <a:rPr lang="en-US" dirty="0" smtClean="0"/>
              <a:t>Stabilize shorelines</a:t>
            </a:r>
          </a:p>
          <a:p>
            <a:pPr lvl="1"/>
            <a:r>
              <a:rPr lang="en-US" dirty="0" smtClean="0"/>
              <a:t>Nurseries for fish, shrimp, other commercial species</a:t>
            </a:r>
          </a:p>
          <a:p>
            <a:pPr lvl="1"/>
            <a:r>
              <a:rPr lang="en-US" dirty="0" smtClean="0"/>
              <a:t>Clear-cut for timber, make room for fisheries</a:t>
            </a:r>
          </a:p>
          <a:p>
            <a:pPr lvl="2"/>
            <a:r>
              <a:rPr lang="en-US" dirty="0" smtClean="0"/>
              <a:t>Mangroves provide protection for these fish the are being removed for.</a:t>
            </a:r>
          </a:p>
          <a:p>
            <a:pPr lvl="3"/>
            <a:r>
              <a:rPr lang="en-US" dirty="0" smtClean="0"/>
              <a:t>Reduced catches, falling income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4419600"/>
            <a:ext cx="3271838" cy="218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Marine Ecosystems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Estuaries:</a:t>
            </a:r>
          </a:p>
          <a:p>
            <a:pPr lvl="1"/>
            <a:r>
              <a:rPr lang="en-US" dirty="0" smtClean="0"/>
              <a:t>Bays where rivers empty into the sea</a:t>
            </a:r>
          </a:p>
          <a:p>
            <a:pPr lvl="1"/>
            <a:r>
              <a:rPr lang="en-US" dirty="0" smtClean="0"/>
              <a:t>High productivity/diversity</a:t>
            </a:r>
          </a:p>
          <a:p>
            <a:pPr lvl="1"/>
            <a:r>
              <a:rPr lang="en-US" dirty="0" smtClean="0"/>
              <a:t>“dead zones” :  excess nutrients stimulate bacteria that uses O2 needed for other life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Tide-pools:</a:t>
            </a:r>
          </a:p>
          <a:p>
            <a:pPr lvl="1"/>
            <a:r>
              <a:rPr lang="en-US" dirty="0" smtClean="0"/>
              <a:t>Depressions in rocky shoreline that flood at high tide, retain water at low tide</a:t>
            </a:r>
          </a:p>
          <a:p>
            <a:pPr lvl="1"/>
            <a:r>
              <a:rPr lang="en-US" dirty="0" smtClean="0"/>
              <a:t>Specialized species</a:t>
            </a:r>
          </a:p>
          <a:p>
            <a:pPr lvl="2"/>
            <a:r>
              <a:rPr lang="en-US" dirty="0" smtClean="0"/>
              <a:t>Starfish, sea anemone, ect.</a:t>
            </a:r>
          </a:p>
          <a:p>
            <a:pPr lvl="2"/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724400"/>
            <a:ext cx="2906280" cy="1918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267200"/>
            <a:ext cx="3124200" cy="2042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Marine Ecosystems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Barrier Islands</a:t>
            </a:r>
          </a:p>
          <a:p>
            <a:pPr lvl="1"/>
            <a:r>
              <a:rPr lang="en-US" dirty="0" smtClean="0"/>
              <a:t>Low, narrow, sandy island parallel to the coastline</a:t>
            </a:r>
          </a:p>
          <a:p>
            <a:pPr lvl="1"/>
            <a:r>
              <a:rPr lang="en-US" dirty="0" smtClean="0"/>
              <a:t>Protect inshore lagoons and salt marshes from storms, waves, tides</a:t>
            </a:r>
          </a:p>
          <a:p>
            <a:pPr lvl="1"/>
            <a:r>
              <a:rPr lang="en-US" dirty="0" smtClean="0"/>
              <a:t>Critical in preserving coastlines, estuaries, and wetlands</a:t>
            </a:r>
          </a:p>
          <a:p>
            <a:pPr lvl="1"/>
            <a:r>
              <a:rPr lang="en-US" dirty="0" smtClean="0"/>
              <a:t>Human occupation speed up erosion of barrier islands, vulnerable to storms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447800"/>
            <a:ext cx="3858658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4114800"/>
            <a:ext cx="32512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Freshwater Ecosystems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Lakes</a:t>
            </a:r>
          </a:p>
          <a:p>
            <a:pPr lvl="1"/>
            <a:r>
              <a:rPr lang="en-US" dirty="0" smtClean="0"/>
              <a:t>Vertical zones</a:t>
            </a:r>
          </a:p>
          <a:p>
            <a:pPr lvl="2"/>
            <a:r>
              <a:rPr lang="en-US" dirty="0" smtClean="0"/>
              <a:t>Open water:  plankton, microscopic plants, animals, &amp; protists, water striders, mosquitoes</a:t>
            </a:r>
          </a:p>
          <a:p>
            <a:pPr lvl="2"/>
            <a:r>
              <a:rPr lang="en-US" dirty="0" smtClean="0"/>
              <a:t>Water column – variety of fish</a:t>
            </a:r>
          </a:p>
          <a:p>
            <a:pPr lvl="2"/>
            <a:r>
              <a:rPr lang="en-US" dirty="0" smtClean="0"/>
              <a:t>Benthos:  bottom, snails, worms, fish, other organisms</a:t>
            </a:r>
          </a:p>
          <a:p>
            <a:pPr lvl="2"/>
            <a:r>
              <a:rPr lang="en-US" dirty="0" smtClean="0"/>
              <a:t>Littoral:  plants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US" dirty="0" smtClean="0"/>
              <a:t>Conditions that affect lake productivity</a:t>
            </a:r>
          </a:p>
          <a:p>
            <a:pPr lvl="2"/>
            <a:r>
              <a:rPr lang="en-US" dirty="0" smtClean="0"/>
              <a:t>Nutrient availability, nitrates, phosphates</a:t>
            </a:r>
          </a:p>
          <a:p>
            <a:pPr lvl="2"/>
            <a:r>
              <a:rPr lang="en-US" dirty="0" smtClean="0"/>
              <a:t>Suspended matter, silt, affects depth of light</a:t>
            </a:r>
          </a:p>
          <a:p>
            <a:pPr lvl="2"/>
            <a:r>
              <a:rPr lang="en-US" dirty="0" smtClean="0"/>
              <a:t>Depth</a:t>
            </a:r>
          </a:p>
          <a:p>
            <a:pPr lvl="2"/>
            <a:r>
              <a:rPr lang="en-US" dirty="0" smtClean="0"/>
              <a:t>Temperature</a:t>
            </a:r>
          </a:p>
          <a:p>
            <a:pPr lvl="2"/>
            <a:r>
              <a:rPr lang="en-US" dirty="0" smtClean="0"/>
              <a:t>Currents</a:t>
            </a:r>
          </a:p>
          <a:p>
            <a:pPr lvl="2"/>
            <a:r>
              <a:rPr lang="en-US" dirty="0" smtClean="0"/>
              <a:t>Bottom:  muddy, sandy, rocky floor</a:t>
            </a:r>
          </a:p>
          <a:p>
            <a:pPr lvl="2"/>
            <a:r>
              <a:rPr lang="en-US" dirty="0" smtClean="0"/>
              <a:t>Connections to other ecosystems</a:t>
            </a:r>
          </a:p>
          <a:p>
            <a:pPr lvl="2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Freshwater Ecosystems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Lakes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524000"/>
            <a:ext cx="6172200" cy="462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Freshwater Ecosystems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Wetlands</a:t>
            </a:r>
          </a:p>
          <a:p>
            <a:pPr lvl="1"/>
            <a:r>
              <a:rPr lang="en-US" dirty="0" smtClean="0"/>
              <a:t>Shallows, land surface that is submerged part of the year</a:t>
            </a:r>
          </a:p>
          <a:p>
            <a:pPr lvl="1"/>
            <a:r>
              <a:rPr lang="en-US" dirty="0" smtClean="0"/>
              <a:t>Rich biodiversity</a:t>
            </a:r>
          </a:p>
          <a:p>
            <a:pPr lvl="1"/>
            <a:r>
              <a:rPr lang="en-US" dirty="0" smtClean="0"/>
              <a:t>Essential for breeding and migrating birds</a:t>
            </a:r>
          </a:p>
          <a:p>
            <a:pPr lvl="2"/>
            <a:r>
              <a:rPr lang="en-US" dirty="0" smtClean="0"/>
              <a:t>5% of US is wetlands, but 1/3 of endangered species call the wetlands home</a:t>
            </a:r>
          </a:p>
          <a:p>
            <a:pPr lvl="1"/>
            <a:r>
              <a:rPr lang="en-US" dirty="0" smtClean="0"/>
              <a:t>Retain storm water, control flooding, filter/purify urban and farm runoff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lvl="1"/>
            <a:r>
              <a:rPr lang="en-US" dirty="0" smtClean="0"/>
              <a:t>Swamps- wetlands w/ trees</a:t>
            </a:r>
          </a:p>
          <a:p>
            <a:pPr lvl="1"/>
            <a:r>
              <a:rPr lang="en-US" dirty="0" smtClean="0"/>
              <a:t>Marshes- wetlands w/o trees</a:t>
            </a:r>
          </a:p>
          <a:p>
            <a:pPr lvl="1"/>
            <a:r>
              <a:rPr lang="en-US" dirty="0" smtClean="0"/>
              <a:t>Bogs – areas of saturated ground (usually composed of peat)</a:t>
            </a:r>
          </a:p>
          <a:p>
            <a:pPr lvl="1"/>
            <a:r>
              <a:rPr lang="en-US" dirty="0" smtClean="0"/>
              <a:t>Fens – bogs fed by groundwater, mineral rich, specially adapted plant species</a:t>
            </a:r>
          </a:p>
          <a:p>
            <a:pPr lvl="1"/>
            <a:r>
              <a:rPr lang="en-US" dirty="0" smtClean="0"/>
              <a:t>Swamps &amp; Marshes- high productivity</a:t>
            </a:r>
          </a:p>
          <a:p>
            <a:pPr lvl="1"/>
            <a:r>
              <a:rPr lang="en-US" dirty="0" smtClean="0"/>
              <a:t>Bogs &amp; Fens – low productivity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Organisms get Energy?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Chemosynthesis</a:t>
            </a:r>
            <a:r>
              <a:rPr lang="en-US" dirty="0" smtClean="0"/>
              <a:t>:  process in which organisms convert inorganic chemicals (H</a:t>
            </a:r>
            <a:r>
              <a:rPr lang="en-US" baseline="-25000" dirty="0" smtClean="0"/>
              <a:t>2</a:t>
            </a:r>
            <a:r>
              <a:rPr lang="en-US" dirty="0" smtClean="0"/>
              <a:t>S or H</a:t>
            </a:r>
            <a:r>
              <a:rPr lang="en-US" baseline="-25000" dirty="0" smtClean="0"/>
              <a:t>2</a:t>
            </a:r>
            <a:r>
              <a:rPr lang="en-US" dirty="0" smtClean="0"/>
              <a:t>) into usable energy.</a:t>
            </a:r>
          </a:p>
          <a:p>
            <a:pPr lvl="1"/>
            <a:r>
              <a:rPr lang="en-US" dirty="0" smtClean="0"/>
              <a:t>Deep-sea hydrothermal vents</a:t>
            </a:r>
          </a:p>
          <a:p>
            <a:pPr lvl="1"/>
            <a:r>
              <a:rPr lang="en-US" dirty="0" smtClean="0"/>
              <a:t>Hot springs</a:t>
            </a:r>
          </a:p>
          <a:p>
            <a:pPr lvl="1"/>
            <a:r>
              <a:rPr lang="en-US" dirty="0" smtClean="0"/>
              <a:t>Intensely salty lakes</a:t>
            </a:r>
          </a:p>
          <a:p>
            <a:pPr lvl="1"/>
            <a:r>
              <a:rPr lang="en-US" dirty="0" smtClean="0"/>
              <a:t>Deep in rock formations</a:t>
            </a:r>
          </a:p>
          <a:p>
            <a:pPr lvl="1"/>
            <a:r>
              <a:rPr lang="en-US" dirty="0" smtClean="0"/>
              <a:t>Deep-sea (w/o thermal vents)</a:t>
            </a:r>
          </a:p>
          <a:p>
            <a:pPr>
              <a:buNone/>
            </a:pPr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4495800"/>
            <a:ext cx="2266951" cy="1700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590800"/>
            <a:ext cx="228600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Freshwater Ecosystems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447800"/>
            <a:ext cx="3197225" cy="2397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038600"/>
            <a:ext cx="33147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44780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886200"/>
            <a:ext cx="3210297" cy="241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Disturbance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Conversion of natural habitat to human use = largest single cause of biodiversity loss</a:t>
            </a:r>
          </a:p>
          <a:p>
            <a:r>
              <a:rPr lang="en-US" dirty="0" smtClean="0"/>
              <a:t>Human dominated biome:  temperate broad leaf forests</a:t>
            </a:r>
          </a:p>
          <a:p>
            <a:r>
              <a:rPr lang="en-US" dirty="0" smtClean="0"/>
              <a:t>Others highly disturbed:  temperate grassland, rainforests, tropical dry forests, and many islands</a:t>
            </a:r>
          </a:p>
          <a:p>
            <a:r>
              <a:rPr lang="en-US" dirty="0" smtClean="0"/>
              <a:t>Least disturbed:  tundra, arctic deserts, temperate conifer forests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Levels of Organization in an Ecosystem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Species:  </a:t>
            </a:r>
            <a:r>
              <a:rPr lang="en-US" dirty="0" smtClean="0"/>
              <a:t>all organisms of the same kind that are genetically similar to breed in nature and produce fertile, live offspring.</a:t>
            </a:r>
          </a:p>
          <a:p>
            <a:r>
              <a:rPr lang="en-US" b="1" dirty="0" smtClean="0"/>
              <a:t>Population:  </a:t>
            </a:r>
            <a:r>
              <a:rPr lang="en-US" dirty="0" smtClean="0"/>
              <a:t>all members of the same species living in a given area at the same time.</a:t>
            </a:r>
          </a:p>
          <a:p>
            <a:r>
              <a:rPr lang="en-US" b="1" dirty="0" smtClean="0"/>
              <a:t>Community:  </a:t>
            </a:r>
            <a:r>
              <a:rPr lang="en-US" dirty="0" smtClean="0"/>
              <a:t>all populations interacting together in a given area at the same time.</a:t>
            </a:r>
          </a:p>
          <a:p>
            <a:r>
              <a:rPr lang="en-US" b="1" dirty="0" smtClean="0"/>
              <a:t>Ecosystem:  </a:t>
            </a:r>
            <a:r>
              <a:rPr lang="en-US" dirty="0" smtClean="0"/>
              <a:t>a community and its environment (abiotic – nonliving factors) (biotic – living factors)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2590800"/>
            <a:ext cx="222885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Transferring Energy in an Ecosystem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Producers</a:t>
            </a:r>
            <a:r>
              <a:rPr lang="en-US" dirty="0" smtClean="0"/>
              <a:t>:  organisms the photosynthesize</a:t>
            </a:r>
          </a:p>
          <a:p>
            <a:r>
              <a:rPr lang="en-US" b="1" dirty="0" smtClean="0"/>
              <a:t>Productivity</a:t>
            </a:r>
            <a:r>
              <a:rPr lang="en-US" dirty="0" smtClean="0"/>
              <a:t>:  amount of biomass produced in a given period of time.</a:t>
            </a:r>
          </a:p>
          <a:p>
            <a:pPr lvl="1"/>
            <a:r>
              <a:rPr lang="en-US" b="1" dirty="0" smtClean="0"/>
              <a:t>Biomass</a:t>
            </a:r>
            <a:r>
              <a:rPr lang="en-US" dirty="0" smtClean="0"/>
              <a:t>:  biological material</a:t>
            </a:r>
          </a:p>
          <a:p>
            <a:r>
              <a:rPr lang="en-US" b="1" dirty="0" smtClean="0"/>
              <a:t>Food Chain</a:t>
            </a:r>
            <a:r>
              <a:rPr lang="en-US" dirty="0" smtClean="0"/>
              <a:t>:  a linked feeding series</a:t>
            </a:r>
          </a:p>
          <a:p>
            <a:r>
              <a:rPr lang="en-US" b="1" dirty="0" smtClean="0"/>
              <a:t>Food Web</a:t>
            </a:r>
            <a:r>
              <a:rPr lang="en-US" dirty="0" smtClean="0"/>
              <a:t>:  a diagram of interconnected</a:t>
            </a:r>
          </a:p>
          <a:p>
            <a:pPr>
              <a:buNone/>
            </a:pPr>
            <a:r>
              <a:rPr lang="en-US" dirty="0" smtClean="0"/>
              <a:t>    food chains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324600" y="3657600"/>
            <a:ext cx="609600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4343400"/>
            <a:ext cx="401002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>
            <a:off x="1828800" y="4800600"/>
            <a:ext cx="685800" cy="4572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Transferring Energy in an Ecosystem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Trophic Level</a:t>
            </a:r>
            <a:r>
              <a:rPr lang="en-US" dirty="0" smtClean="0"/>
              <a:t>:  an organism’s feeding status in an ecosystem</a:t>
            </a:r>
          </a:p>
          <a:p>
            <a:pPr lvl="1"/>
            <a:r>
              <a:rPr lang="en-US" dirty="0" smtClean="0"/>
              <a:t>Producer</a:t>
            </a:r>
          </a:p>
          <a:p>
            <a:pPr lvl="1"/>
            <a:r>
              <a:rPr lang="en-US" dirty="0" smtClean="0"/>
              <a:t>Primary Consumer (Herbivore)</a:t>
            </a:r>
          </a:p>
          <a:p>
            <a:pPr lvl="1"/>
            <a:r>
              <a:rPr lang="en-US" dirty="0" smtClean="0"/>
              <a:t>Secondary Consumer (Carnivore, Omnivore)</a:t>
            </a:r>
          </a:p>
          <a:p>
            <a:pPr lvl="1"/>
            <a:r>
              <a:rPr lang="en-US" dirty="0" smtClean="0"/>
              <a:t>Tertiary Consumer (Carnivore, Omnivore)</a:t>
            </a:r>
          </a:p>
          <a:p>
            <a:pPr lvl="1"/>
            <a:r>
              <a:rPr lang="en-US" dirty="0" smtClean="0"/>
              <a:t>Quaternary Consumer (Carnivore, Omnivore)</a:t>
            </a:r>
          </a:p>
          <a:p>
            <a:r>
              <a:rPr lang="en-US" b="1" dirty="0" smtClean="0"/>
              <a:t>Consumer</a:t>
            </a:r>
            <a:r>
              <a:rPr lang="en-US" dirty="0" smtClean="0"/>
              <a:t>:  eat producers for energy</a:t>
            </a:r>
          </a:p>
          <a:p>
            <a:pPr lvl="1"/>
            <a:r>
              <a:rPr lang="en-US" b="1" dirty="0" smtClean="0"/>
              <a:t>Herbivore:</a:t>
            </a:r>
            <a:r>
              <a:rPr lang="en-US" dirty="0" smtClean="0"/>
              <a:t>  eats only plants</a:t>
            </a:r>
          </a:p>
          <a:p>
            <a:pPr lvl="1"/>
            <a:r>
              <a:rPr lang="en-US" b="1" dirty="0" smtClean="0"/>
              <a:t>Carnivores:</a:t>
            </a:r>
            <a:r>
              <a:rPr lang="en-US" dirty="0" smtClean="0"/>
              <a:t>  eat flesh (meat) only</a:t>
            </a:r>
          </a:p>
          <a:p>
            <a:pPr lvl="1"/>
            <a:r>
              <a:rPr lang="en-US" b="1" dirty="0" smtClean="0"/>
              <a:t>Omnivore:</a:t>
            </a:r>
            <a:r>
              <a:rPr lang="en-US" dirty="0" smtClean="0"/>
              <a:t>  eats both plants and animals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Transferring Energy in an Ecosystem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Other Consumers:</a:t>
            </a:r>
          </a:p>
          <a:p>
            <a:pPr lvl="1"/>
            <a:r>
              <a:rPr lang="en-US" b="1" dirty="0" smtClean="0"/>
              <a:t>Scavengers</a:t>
            </a:r>
            <a:r>
              <a:rPr lang="en-US" dirty="0" smtClean="0"/>
              <a:t>:  eat and clean up dead carcasses of larger animals.</a:t>
            </a:r>
          </a:p>
          <a:p>
            <a:pPr lvl="2"/>
            <a:r>
              <a:rPr lang="en-US" dirty="0" smtClean="0"/>
              <a:t>Crows, jackals, vultures</a:t>
            </a:r>
          </a:p>
          <a:p>
            <a:pPr lvl="1"/>
            <a:r>
              <a:rPr lang="en-US" b="1" dirty="0" smtClean="0"/>
              <a:t>Detritivores:  </a:t>
            </a:r>
            <a:r>
              <a:rPr lang="en-US" dirty="0" smtClean="0"/>
              <a:t>eat litter, debris, dung</a:t>
            </a:r>
          </a:p>
          <a:p>
            <a:pPr lvl="2"/>
            <a:r>
              <a:rPr lang="en-US" dirty="0" smtClean="0"/>
              <a:t>Ants, beetles</a:t>
            </a:r>
          </a:p>
          <a:p>
            <a:pPr lvl="1"/>
            <a:r>
              <a:rPr lang="en-US" b="1" dirty="0" smtClean="0"/>
              <a:t>Decomposers:  </a:t>
            </a:r>
            <a:r>
              <a:rPr lang="en-US" dirty="0" smtClean="0"/>
              <a:t>complete final breakdown and recycling of organic materials.</a:t>
            </a:r>
          </a:p>
          <a:p>
            <a:pPr lvl="2"/>
            <a:r>
              <a:rPr lang="en-US" dirty="0" smtClean="0"/>
              <a:t>Fungi, bacteria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1495</TotalTime>
  <Words>2218</Words>
  <Application>Microsoft Office PowerPoint</Application>
  <PresentationFormat>On-screen Show (4:3)</PresentationFormat>
  <Paragraphs>358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Civic</vt:lpstr>
      <vt:lpstr>Terrestrial &amp; Aquatic Ecology</vt:lpstr>
      <vt:lpstr>How do Organisms get Energy?</vt:lpstr>
      <vt:lpstr>How do Organisms get Energy?</vt:lpstr>
      <vt:lpstr>How do Organisms get Energy?</vt:lpstr>
      <vt:lpstr>How do Organisms get Energy?</vt:lpstr>
      <vt:lpstr>Levels of Organization in an Ecosystem</vt:lpstr>
      <vt:lpstr>Transferring Energy in an Ecosystem</vt:lpstr>
      <vt:lpstr>Transferring Energy in an Ecosystem</vt:lpstr>
      <vt:lpstr>Transferring Energy in an Ecosystem</vt:lpstr>
      <vt:lpstr>Transferring Energy in an Ecosystem</vt:lpstr>
      <vt:lpstr>Transferring Energy in an Ecosystem</vt:lpstr>
      <vt:lpstr>Biogeochemical Cycles</vt:lpstr>
      <vt:lpstr>Biogeochemical Cycles</vt:lpstr>
      <vt:lpstr>Biogeochemical Cycles</vt:lpstr>
      <vt:lpstr>Biogeochemical Cycles</vt:lpstr>
      <vt:lpstr>Biogeochemical Cycles</vt:lpstr>
      <vt:lpstr>Speciation &amp; Evolution</vt:lpstr>
      <vt:lpstr>Speciation &amp; Limitations</vt:lpstr>
      <vt:lpstr>Speciation &amp; Limitations</vt:lpstr>
      <vt:lpstr>Speciation &amp; Ecological Niches</vt:lpstr>
      <vt:lpstr>Speciation &amp; Ecological Niches</vt:lpstr>
      <vt:lpstr>Speciation &amp; Diversity</vt:lpstr>
      <vt:lpstr>Speciation &amp; Diversity</vt:lpstr>
      <vt:lpstr>Species Interactions</vt:lpstr>
      <vt:lpstr>Species Interactions</vt:lpstr>
      <vt:lpstr>Species Interactions</vt:lpstr>
      <vt:lpstr>Species Interactions</vt:lpstr>
      <vt:lpstr>Species Interactions</vt:lpstr>
      <vt:lpstr>Species Interactions</vt:lpstr>
      <vt:lpstr>Keystone Species</vt:lpstr>
      <vt:lpstr>Properties of Ecosystems</vt:lpstr>
      <vt:lpstr>Properties of Ecosystems</vt:lpstr>
      <vt:lpstr>Properties of Ecosystems</vt:lpstr>
      <vt:lpstr>Properties of Ecosystems</vt:lpstr>
      <vt:lpstr>Properties of Ecosystems</vt:lpstr>
      <vt:lpstr>Changing Communities</vt:lpstr>
      <vt:lpstr>Changing Communities</vt:lpstr>
      <vt:lpstr>Changing Communities</vt:lpstr>
      <vt:lpstr>Biomes</vt:lpstr>
      <vt:lpstr>Marine Ecosystems</vt:lpstr>
      <vt:lpstr>Marine Ecosystems</vt:lpstr>
      <vt:lpstr>Marine Ecosystems</vt:lpstr>
      <vt:lpstr>Marine Ecosystems</vt:lpstr>
      <vt:lpstr>Marine Ecosystems</vt:lpstr>
      <vt:lpstr>Marine Ecosystems</vt:lpstr>
      <vt:lpstr>Marine Ecosystems</vt:lpstr>
      <vt:lpstr>Freshwater Ecosystems</vt:lpstr>
      <vt:lpstr>Freshwater Ecosystems</vt:lpstr>
      <vt:lpstr>Freshwater Ecosystems</vt:lpstr>
      <vt:lpstr>Freshwater Ecosystems</vt:lpstr>
      <vt:lpstr>Human Disturbance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Terrestrial &amp; Aquatic Ecology</dc:title>
  <dc:creator>user</dc:creator>
  <cp:lastModifiedBy>user</cp:lastModifiedBy>
  <cp:revision>4</cp:revision>
  <dcterms:created xsi:type="dcterms:W3CDTF">2011-10-18T00:19:49Z</dcterms:created>
  <dcterms:modified xsi:type="dcterms:W3CDTF">2012-08-28T03:29:17Z</dcterms:modified>
</cp:coreProperties>
</file>