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509" r:id="rId2"/>
    <p:sldId id="341" r:id="rId3"/>
    <p:sldId id="450" r:id="rId4"/>
    <p:sldId id="438" r:id="rId5"/>
    <p:sldId id="451" r:id="rId6"/>
    <p:sldId id="508" r:id="rId7"/>
    <p:sldId id="453" r:id="rId8"/>
    <p:sldId id="452" r:id="rId9"/>
    <p:sldId id="454" r:id="rId10"/>
    <p:sldId id="456" r:id="rId11"/>
    <p:sldId id="457" r:id="rId12"/>
    <p:sldId id="455" r:id="rId13"/>
    <p:sldId id="458" r:id="rId14"/>
    <p:sldId id="461" r:id="rId15"/>
    <p:sldId id="462" r:id="rId16"/>
    <p:sldId id="463" r:id="rId17"/>
    <p:sldId id="464" r:id="rId18"/>
    <p:sldId id="465" r:id="rId19"/>
    <p:sldId id="467" r:id="rId20"/>
    <p:sldId id="466" r:id="rId21"/>
    <p:sldId id="468" r:id="rId22"/>
    <p:sldId id="470" r:id="rId23"/>
    <p:sldId id="469" r:id="rId24"/>
    <p:sldId id="511" r:id="rId25"/>
    <p:sldId id="510" r:id="rId26"/>
  </p:sldIdLst>
  <p:sldSz cx="9144000" cy="6858000" type="screen4x3"/>
  <p:notesSz cx="6858000" cy="9144000"/>
  <p:custShowLst>
    <p:custShow name="Chapter" id="0">
      <p:sldLst>
        <p:sld r:id="rId5"/>
      </p:sldLst>
    </p:custShow>
    <p:custShow name="ELI Sect 1" id="1">
      <p:sldLst>
        <p:sld r:id="rId5"/>
      </p:sldLst>
    </p:custShow>
    <p:custShow name="ELI Sect 2" id="2">
      <p:sldLst>
        <p:sld r:id="rId5"/>
      </p:sldLst>
    </p:custShow>
    <p:custShow name="ELI Sect 3" id="3">
      <p:sldLst>
        <p:sld r:id="rId5"/>
      </p:sldLst>
    </p:custShow>
    <p:custShow name="ELI Sect 4" id="4">
      <p:sldLst/>
    </p:custShow>
    <p:custShow name="ELI STP" id="5">
      <p:sldLst>
        <p:sld r:id="rId4"/>
        <p:sld r:id="rId6"/>
        <p:sld r:id="rId9"/>
        <p:sld r:id="rId8"/>
        <p:sld r:id="rId10"/>
        <p:sld r:id="rId13"/>
        <p:sld r:id="rId11"/>
        <p:sld r:id="rId12"/>
        <p:sld r:id="rId14"/>
      </p:sldLst>
    </p:custShow>
    <p:custShow name="Image/Math" id="6">
      <p:sldLst>
        <p:sld r:id="rId15"/>
        <p:sld r:id="rId16"/>
        <p:sld r:id="rId17"/>
        <p:sld r:id="rId18"/>
        <p:sld r:id="rId19"/>
        <p:sld r:id="rId21"/>
        <p:sld r:id="rId20"/>
        <p:sld r:id="rId22"/>
        <p:sld r:id="rId24"/>
        <p:sld r:id="rId23"/>
      </p:sldLst>
    </p:custShow>
    <p:custShow name="Bellringers" id="7">
      <p:sldLst/>
    </p:custShow>
    <p:custShow name="Transparencies" id="8">
      <p:sldLst/>
    </p:custShow>
    <p:custShow name="VIs Con" id="9">
      <p:sldLst/>
    </p:custShow>
    <p:custShow name="Resources" id="10">
      <p:sldLst/>
    </p:custShow>
    <p:custShow name="Chapter menu" id="11">
      <p:sldLst/>
    </p:custShow>
    <p:custShow name="No CNN" id="12">
      <p:sldLst/>
    </p:custShow>
    <p:custShow name="Chapter Presentation" id="13">
      <p:sldLst>
        <p:sld r:id="rId3"/>
        <p:sld r:id="rId4"/>
        <p:sld r:id="rId5"/>
        <p:sld r:id="rId6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</p:sldLst>
    </p:custShow>
    <p:custShow name="Image and Activity Bank" id="14">
      <p:sldLst>
        <p:sld r:id="rId7"/>
        <p:sld r:id="rId2"/>
        <p:sld r:id="rId26"/>
        <p:sld r:id="rId25"/>
      </p:sldLst>
    </p:custShow>
    <p:custShow name="Standardized Test Prep" id="15">
      <p:sldLst/>
    </p:custShow>
    <p:custShow name="Section 1" id="16">
      <p:sldLst>
        <p:sld r:id="rId3"/>
        <p:sld r:id="rId4"/>
        <p:sld r:id="rId5"/>
        <p:sld r:id="rId6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</p:sldLst>
    </p:custShow>
    <p:custShow name="Section 2" id="17">
      <p:sldLst/>
    </p:custShow>
    <p:custShow name="Section 3" id="18">
      <p:sldLst/>
    </p:custShow>
  </p:custShowLst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3300"/>
    <a:srgbClr val="000099"/>
    <a:srgbClr val="FFCC00"/>
    <a:srgbClr val="CC0000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501" autoAdjust="0"/>
  </p:normalViewPr>
  <p:slideViewPr>
    <p:cSldViewPr snapToObjects="1">
      <p:cViewPr>
        <p:scale>
          <a:sx n="66" d="100"/>
          <a:sy n="66" d="100"/>
        </p:scale>
        <p:origin x="-246" y="-72"/>
      </p:cViewPr>
      <p:guideLst>
        <p:guide orient="horz" pos="1008"/>
        <p:guide pos="336"/>
      </p:guideLst>
    </p:cSldViewPr>
  </p:slideViewPr>
  <p:outlineViewPr>
    <p:cViewPr>
      <p:scale>
        <a:sx n="50" d="100"/>
        <a:sy n="50" d="100"/>
      </p:scale>
      <p:origin x="72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Objects="1">
      <p:cViewPr varScale="1">
        <p:scale>
          <a:sx n="111" d="100"/>
          <a:sy n="111" d="100"/>
        </p:scale>
        <p:origin x="-104" y="-3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379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env_sci_conten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2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4800600" y="6197600"/>
            <a:ext cx="8382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5829300" y="6184900"/>
            <a:ext cx="81915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4">
            <a:hlinkClick r:id="" action="ppaction://hlinkshowjump?jump=first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6838950" y="6197600"/>
            <a:ext cx="10668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15">
            <a:hlinkClick r:id="" action="ppaction://hlinkshowjump?jump=endshow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045450" y="6191250"/>
            <a:ext cx="8318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3" name="Text Box 5"/>
          <p:cNvSpPr txBox="1">
            <a:spLocks noChangeArrowheads="1"/>
          </p:cNvSpPr>
          <p:nvPr userDrawn="1"/>
        </p:nvSpPr>
        <p:spPr bwMode="auto">
          <a:xfrm>
            <a:off x="228600" y="76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baseline="0" smtClean="0">
                <a:solidFill>
                  <a:schemeClr val="bg1"/>
                </a:solidFill>
              </a:rPr>
              <a:t>Air</a:t>
            </a:r>
          </a:p>
        </p:txBody>
      </p:sp>
      <p:sp>
        <p:nvSpPr>
          <p:cNvPr id="1034" name="Text Box 6"/>
          <p:cNvSpPr txBox="1">
            <a:spLocks noChangeArrowheads="1"/>
          </p:cNvSpPr>
          <p:nvPr userDrawn="1"/>
        </p:nvSpPr>
        <p:spPr bwMode="auto">
          <a:xfrm>
            <a:off x="7239000" y="7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baseline="0" smtClean="0">
                <a:solidFill>
                  <a:schemeClr val="bg1"/>
                </a:solidFill>
              </a:rPr>
              <a:t>Section 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video" Target="http://www.youtube.com/v/UtdKRvWC1yQ?hl=en_US&amp;&amp;rel=0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Day one</a:t>
            </a:r>
            <a:endParaRPr lang="en-US" dirty="0"/>
          </a:p>
        </p:txBody>
      </p:sp>
      <p:sp>
        <p:nvSpPr>
          <p:cNvPr id="205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Chapter 12 </a:t>
            </a:r>
          </a:p>
          <a:p>
            <a:pPr algn="ctr"/>
            <a:r>
              <a:rPr lang="en-US" smtClean="0"/>
              <a:t>Air</a:t>
            </a:r>
          </a:p>
          <a:p>
            <a:pPr algn="ctr"/>
            <a:r>
              <a:rPr lang="en-US" smtClean="0"/>
              <a:t>Section 1:  What Cause Air Pollution?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Motor Vehicle Emissions</a:t>
            </a:r>
            <a:endParaRPr lang="en-US" b="0" smtClean="0"/>
          </a:p>
        </p:txBody>
      </p:sp>
      <p:sp>
        <p:nvSpPr>
          <p:cNvPr id="1219590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53625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Almost </a:t>
            </a:r>
            <a:r>
              <a:rPr lang="en-US" b="1" smtClean="0">
                <a:solidFill>
                  <a:srgbClr val="FFC000"/>
                </a:solidFill>
              </a:rPr>
              <a:t>1/3 </a:t>
            </a:r>
            <a:r>
              <a:rPr lang="en-US" smtClean="0"/>
              <a:t>of our air pollution comes from gasoline burned by vehicles.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According to the U.S. Department of Transportation, Americans drove their vehicles over </a:t>
            </a:r>
            <a:r>
              <a:rPr lang="en-US" b="1" smtClean="0">
                <a:solidFill>
                  <a:srgbClr val="FFC000"/>
                </a:solidFill>
              </a:rPr>
              <a:t>2.6 trillion miles</a:t>
            </a:r>
            <a:r>
              <a:rPr lang="en-US" smtClean="0"/>
              <a:t> in 1998.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Over </a:t>
            </a:r>
            <a:r>
              <a:rPr lang="en-US" b="1" smtClean="0">
                <a:solidFill>
                  <a:srgbClr val="FFC000"/>
                </a:solidFill>
              </a:rPr>
              <a:t>90 percent</a:t>
            </a:r>
            <a:r>
              <a:rPr lang="en-US" smtClean="0"/>
              <a:t> of that mileage was driven by passenger vehicles. The rest was driven by trucks and buses.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11268" name="Picture 5" descr="https://encrypted-tbn3.gstatic.com/images?q=tbn:ANd9GcRNGJS5GVCV3jwY7kgt1Tl0i1kmxzsybAhKhCZRdrtDRxY0HA9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209800"/>
            <a:ext cx="23717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59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Controlling Vehicle Emissions</a:t>
            </a:r>
            <a:endParaRPr lang="en-US" b="0" smtClean="0"/>
          </a:p>
        </p:txBody>
      </p:sp>
      <p:sp>
        <p:nvSpPr>
          <p:cNvPr id="1221638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52101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000" smtClean="0"/>
              <a:t>The Clean Air Act, passed in 1970 and strengthened in 1990, gives the Environmental Protection Agency (EPA) the authority to </a:t>
            </a:r>
            <a:r>
              <a:rPr lang="en-US" sz="2000" b="1" smtClean="0">
                <a:solidFill>
                  <a:srgbClr val="FFC000"/>
                </a:solidFill>
              </a:rPr>
              <a:t>regulate vehicle emissions</a:t>
            </a:r>
            <a:r>
              <a:rPr lang="en-US" sz="2000" smtClean="0"/>
              <a:t> in the United States.</a:t>
            </a:r>
          </a:p>
          <a:p>
            <a:pPr eaLnBrk="1" hangingPunct="1">
              <a:buClr>
                <a:srgbClr val="FFFFFF"/>
              </a:buClr>
            </a:pPr>
            <a:r>
              <a:rPr lang="en-US" sz="2000" smtClean="0"/>
              <a:t>The EPA required the gradual </a:t>
            </a:r>
            <a:r>
              <a:rPr lang="en-US" sz="2000" b="1" smtClean="0">
                <a:solidFill>
                  <a:srgbClr val="FFC000"/>
                </a:solidFill>
              </a:rPr>
              <a:t>elimination</a:t>
            </a:r>
            <a:r>
              <a:rPr lang="en-US" sz="2000" smtClean="0"/>
              <a:t> of lead in gasoline, decreasing  lead pollution by more than 90 percent in the United States.</a:t>
            </a:r>
          </a:p>
          <a:p>
            <a:pPr eaLnBrk="1" hangingPunct="1">
              <a:buClr>
                <a:srgbClr val="FFFFFF"/>
              </a:buClr>
            </a:pPr>
            <a:r>
              <a:rPr lang="en-US" sz="2000" smtClean="0"/>
              <a:t>In addition, </a:t>
            </a:r>
            <a:r>
              <a:rPr lang="en-US" sz="2000" b="1" smtClean="0">
                <a:solidFill>
                  <a:srgbClr val="FFC000"/>
                </a:solidFill>
              </a:rPr>
              <a:t>catalytic converters</a:t>
            </a:r>
            <a:r>
              <a:rPr lang="en-US" sz="2000" smtClean="0"/>
              <a:t>, required in all automobiles, clean exhaust gases of pollutants before pollutants are able to exit the tail pipe.</a:t>
            </a:r>
          </a:p>
        </p:txBody>
      </p:sp>
      <p:pic>
        <p:nvPicPr>
          <p:cNvPr id="12292" name="Picture 5" descr="https://encrypted-tbn3.gstatic.com/images?q=tbn:ANd9GcSDDNXJnx05O7phnFEOd240slh4TVGmT67HMi-68H3W1hrAQl-U2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286000"/>
            <a:ext cx="23812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1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1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1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163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12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417638"/>
            <a:ext cx="63246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Controlling Vehicle Emissions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>
            <p:ph type="title"/>
          </p:nvPr>
        </p:nvSpPr>
        <p:spPr>
          <a:xfrm>
            <a:off x="455613" y="684213"/>
            <a:ext cx="7415212" cy="731837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California Zero-Emission Vehicle Program</a:t>
            </a:r>
            <a:endParaRPr lang="en-US" b="0" smtClean="0"/>
          </a:p>
        </p:txBody>
      </p:sp>
      <p:sp>
        <p:nvSpPr>
          <p:cNvPr id="1223686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1605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In 1990, the California Air Resources Board established the zero-emission vehicle </a:t>
            </a:r>
            <a:r>
              <a:rPr lang="en-US" b="1" smtClean="0">
                <a:solidFill>
                  <a:srgbClr val="FFC000"/>
                </a:solidFill>
              </a:rPr>
              <a:t>(ZEV) </a:t>
            </a:r>
            <a:r>
              <a:rPr lang="en-US" smtClean="0"/>
              <a:t>program.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Zero-emission vehicles are vehicles that have no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Tailpipe emissions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No emissions from gasoline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mtClean="0"/>
              <a:t>No </a:t>
            </a:r>
            <a:r>
              <a:rPr lang="en-US" b="1" smtClean="0">
                <a:solidFill>
                  <a:srgbClr val="FFC000"/>
                </a:solidFill>
              </a:rPr>
              <a:t>emission-control systems</a:t>
            </a:r>
            <a:r>
              <a:rPr lang="en-US" smtClean="0"/>
              <a:t> that deteriorate over time.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By 2016, </a:t>
            </a:r>
            <a:r>
              <a:rPr lang="en-US" b="1" smtClean="0">
                <a:solidFill>
                  <a:srgbClr val="FFC000"/>
                </a:solidFill>
              </a:rPr>
              <a:t>16 percent </a:t>
            </a:r>
            <a:r>
              <a:rPr lang="en-US" smtClean="0"/>
              <a:t>of all vehicles sold in California are required to be zero-emission vehicles, including SUVs and trucks.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368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Industrial Air Pollution</a:t>
            </a:r>
            <a:endParaRPr lang="en-US" b="0" smtClean="0"/>
          </a:p>
        </p:txBody>
      </p:sp>
      <p:sp>
        <p:nvSpPr>
          <p:cNvPr id="1229830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Many industries and power plants that generate our electricity must burn fuel, usually </a:t>
            </a:r>
            <a:r>
              <a:rPr lang="en-US" b="1" smtClean="0">
                <a:solidFill>
                  <a:srgbClr val="FFC000"/>
                </a:solidFill>
              </a:rPr>
              <a:t>fossil fuel</a:t>
            </a:r>
            <a:r>
              <a:rPr lang="en-US" smtClean="0"/>
              <a:t>, to get the energy they need.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Burning fossil fuels releases huge quantities of </a:t>
            </a:r>
            <a:r>
              <a:rPr lang="en-US" b="1" smtClean="0">
                <a:solidFill>
                  <a:srgbClr val="FFC000"/>
                </a:solidFill>
              </a:rPr>
              <a:t>sulfur dioxide and nitrogen oxide</a:t>
            </a:r>
            <a:r>
              <a:rPr lang="en-US" smtClean="0"/>
              <a:t> into the air.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Power plants that produce electricity emit at least </a:t>
            </a:r>
            <a:r>
              <a:rPr lang="en-US" b="1" smtClean="0">
                <a:solidFill>
                  <a:srgbClr val="FFC000"/>
                </a:solidFill>
              </a:rPr>
              <a:t>two-thirds</a:t>
            </a:r>
            <a:r>
              <a:rPr lang="en-US" smtClean="0"/>
              <a:t> of all sulfur dioxide and more than one-third of all nitrogen oxides that pollute the air.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3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>
            <p:ph type="title"/>
          </p:nvPr>
        </p:nvSpPr>
        <p:spPr>
          <a:xfrm>
            <a:off x="457200" y="334963"/>
            <a:ext cx="8229600" cy="731837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Industrial Air Pollution</a:t>
            </a:r>
            <a:endParaRPr lang="en-US" b="0" smtClean="0"/>
          </a:p>
        </p:txBody>
      </p:sp>
      <p:sp>
        <p:nvSpPr>
          <p:cNvPr id="1233926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83820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Some industries also produce VOCs, which are chemical compounds that form </a:t>
            </a:r>
            <a:r>
              <a:rPr lang="en-US" b="1" smtClean="0">
                <a:solidFill>
                  <a:srgbClr val="FFC000"/>
                </a:solidFill>
              </a:rPr>
              <a:t>toxic fumes</a:t>
            </a:r>
            <a:r>
              <a:rPr lang="en-US" smtClean="0"/>
              <a:t>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Examples: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Dry cleaning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Oil refineries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Chemical manufacturing plants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Furniture refinishers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Automobile repair shops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When people use some of the products that contain VOCs, even more VOCS are added to the air.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16388" name="Picture 5" descr="https://encrypted-tbn0.gstatic.com/images?q=tbn:ANd9GcSdE57bdSh_GHpYWI5go6Lsak5ANSuggniICByCBx3yd3nUS7Z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676400"/>
            <a:ext cx="22002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9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9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9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>
            <p:ph type="title"/>
          </p:nvPr>
        </p:nvSpPr>
        <p:spPr>
          <a:xfrm>
            <a:off x="455613" y="684213"/>
            <a:ext cx="7415212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Regulating Air Pollution From Industry</a:t>
            </a:r>
            <a:endParaRPr lang="en-US" b="0" smtClean="0"/>
          </a:p>
        </p:txBody>
      </p:sp>
      <p:sp>
        <p:nvSpPr>
          <p:cNvPr id="1235974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60483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200" smtClean="0"/>
              <a:t>The Clean Air Act requires many industries to use </a:t>
            </a:r>
            <a:r>
              <a:rPr lang="en-US" sz="2200" b="1" smtClean="0">
                <a:solidFill>
                  <a:srgbClr val="FFC000"/>
                </a:solidFill>
              </a:rPr>
              <a:t>scrubbers</a:t>
            </a:r>
            <a:r>
              <a:rPr lang="en-US" sz="2200" smtClean="0"/>
              <a:t> or other pollution-control devices.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Scrubbers remove some of the more </a:t>
            </a:r>
            <a:r>
              <a:rPr lang="en-US" sz="2200" b="1" smtClean="0">
                <a:solidFill>
                  <a:srgbClr val="FFC000"/>
                </a:solidFill>
              </a:rPr>
              <a:t>harmful substances </a:t>
            </a:r>
            <a:r>
              <a:rPr lang="en-US" sz="2200" smtClean="0"/>
              <a:t>that would otherwise pollute the air.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A scrubber is a machine that </a:t>
            </a:r>
            <a:r>
              <a:rPr lang="en-US" sz="2200" b="1" smtClean="0">
                <a:solidFill>
                  <a:srgbClr val="FFC000"/>
                </a:solidFill>
              </a:rPr>
              <a:t>moves</a:t>
            </a:r>
            <a:r>
              <a:rPr lang="en-US" sz="2200" smtClean="0"/>
              <a:t> gases through a spray of water that dissolves many pollutants.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Ammonia</a:t>
            </a:r>
            <a:r>
              <a:rPr lang="en-US" sz="2200" smtClean="0"/>
              <a:t> is an example of a pollutant gas that can be removed from the air by a scrubber.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17412" name="Picture 5" descr="http://www.ozonesolutions.com/images/wet_scrubber_tray_tow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1600" y="1676400"/>
            <a:ext cx="25717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97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>
            <p:ph type="title"/>
          </p:nvPr>
        </p:nvSpPr>
        <p:spPr>
          <a:xfrm>
            <a:off x="455613" y="684213"/>
            <a:ext cx="7415212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Regulating Air Pollution From Industry</a:t>
            </a:r>
            <a:endParaRPr lang="en-US" b="0" smtClean="0"/>
          </a:p>
        </p:txBody>
      </p:sp>
      <p:sp>
        <p:nvSpPr>
          <p:cNvPr id="1238022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Electrostatic precipitators are machines used in cement  factories and coal-burning power plants to </a:t>
            </a:r>
            <a:r>
              <a:rPr lang="en-US" b="1" smtClean="0">
                <a:solidFill>
                  <a:srgbClr val="FFC000"/>
                </a:solidFill>
              </a:rPr>
              <a:t>remove</a:t>
            </a:r>
            <a:r>
              <a:rPr lang="en-US" smtClean="0"/>
              <a:t> dust particles from smokestacks.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In an electrostatic precipitator, gas containing dust particles is </a:t>
            </a:r>
            <a:r>
              <a:rPr lang="en-US" b="1" smtClean="0">
                <a:solidFill>
                  <a:srgbClr val="FFC000"/>
                </a:solidFill>
              </a:rPr>
              <a:t>blown</a:t>
            </a:r>
            <a:r>
              <a:rPr lang="en-US" smtClean="0"/>
              <a:t> through a chamber containing an electrical current. 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An </a:t>
            </a:r>
            <a:r>
              <a:rPr lang="en-US" b="1" smtClean="0">
                <a:solidFill>
                  <a:srgbClr val="FFC000"/>
                </a:solidFill>
              </a:rPr>
              <a:t>electric charge</a:t>
            </a:r>
            <a:r>
              <a:rPr lang="en-US" smtClean="0"/>
              <a:t> is transferred to the dust particles, causing them to stick together and to the sides of the chamber.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02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>
            <p:ph type="title"/>
          </p:nvPr>
        </p:nvSpPr>
        <p:spPr>
          <a:xfrm>
            <a:off x="455613" y="684213"/>
            <a:ext cx="7415212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Electrostatic Precipitator</a:t>
            </a:r>
          </a:p>
        </p:txBody>
      </p:sp>
      <p:sp>
        <p:nvSpPr>
          <p:cNvPr id="1240070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53625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The clean gas is released from the chamber and the </a:t>
            </a:r>
            <a:r>
              <a:rPr lang="en-US" b="1" smtClean="0">
                <a:solidFill>
                  <a:srgbClr val="FFC000"/>
                </a:solidFill>
              </a:rPr>
              <a:t>concentrated</a:t>
            </a:r>
            <a:r>
              <a:rPr lang="en-US" smtClean="0"/>
              <a:t> dust particles can then be collected and removed. 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Electrostatic precipitators remove </a:t>
            </a:r>
            <a:r>
              <a:rPr lang="en-US" b="1" smtClean="0">
                <a:solidFill>
                  <a:srgbClr val="FFC000"/>
                </a:solidFill>
              </a:rPr>
              <a:t>20 million tons</a:t>
            </a:r>
            <a:r>
              <a:rPr lang="en-US" smtClean="0"/>
              <a:t> of ash generated by coal-burning power plants from the air each year in the United States.</a:t>
            </a:r>
          </a:p>
        </p:txBody>
      </p:sp>
      <p:pic>
        <p:nvPicPr>
          <p:cNvPr id="19460" name="Picture 5" descr="http://upload.wikimedia.org/wikipedia/commons/thumb/c/c4/Elektrofilter_Maria_Gugging.jpg/220px-Elektrofilter_Maria_Gugg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438400"/>
            <a:ext cx="2095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007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Smog</a:t>
            </a:r>
            <a:endParaRPr lang="en-US" b="0" smtClean="0"/>
          </a:p>
        </p:txBody>
      </p:sp>
      <p:sp>
        <p:nvSpPr>
          <p:cNvPr id="1244166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295400"/>
            <a:ext cx="51339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C00"/>
                </a:solidFill>
              </a:rPr>
              <a:t>Smog</a:t>
            </a:r>
            <a:r>
              <a:rPr lang="en-US" b="1" smtClean="0"/>
              <a:t> </a:t>
            </a:r>
            <a:r>
              <a:rPr lang="en-US" smtClean="0"/>
              <a:t>is urban air pollution composed of a mixture of smoke and fog produced from industrial pollutants and burning fuels.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Smog results from </a:t>
            </a:r>
            <a:r>
              <a:rPr lang="en-US" b="1" smtClean="0">
                <a:solidFill>
                  <a:srgbClr val="FFC000"/>
                </a:solidFill>
              </a:rPr>
              <a:t>chemical reactions</a:t>
            </a:r>
            <a:r>
              <a:rPr lang="en-US" smtClean="0"/>
              <a:t> that involve sunlight, air, automobile exhaust, and ozone.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Pollutants released by vehicles and industries are the main causes of smog.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20484" name="Picture 5" descr="https://encrypted-tbn1.gstatic.com/images?q=tbn:ANd9GcRDkG0R8QWG4GmJF_AqqORNHwwQ_Yu4lDodnys9d8fqSsMd45qM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4475" y="2413000"/>
            <a:ext cx="3819525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416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What Causes Air Pollution?</a:t>
            </a:r>
            <a:endParaRPr lang="en-US" b="0" smtClean="0"/>
          </a:p>
        </p:txBody>
      </p:sp>
      <p:sp>
        <p:nvSpPr>
          <p:cNvPr id="990214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59721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C00"/>
                </a:solidFill>
              </a:rPr>
              <a:t>Air pollution</a:t>
            </a:r>
            <a:r>
              <a:rPr lang="en-US" b="1" smtClean="0"/>
              <a:t> </a:t>
            </a:r>
            <a:r>
              <a:rPr lang="en-US" smtClean="0"/>
              <a:t>is the contamination of the atmosphere by wastes from sources such as industrial burning and automobile exhausts.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mtClean="0"/>
              <a:t>Can be </a:t>
            </a:r>
            <a:r>
              <a:rPr lang="en-US" b="1" smtClean="0">
                <a:solidFill>
                  <a:srgbClr val="FFC000"/>
                </a:solidFill>
              </a:rPr>
              <a:t>solid, liquid, or gas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Most air pollution is the results from </a:t>
            </a:r>
            <a:r>
              <a:rPr lang="en-US" b="1" smtClean="0">
                <a:solidFill>
                  <a:srgbClr val="FFC000"/>
                </a:solidFill>
              </a:rPr>
              <a:t>human activities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Some air pollution is natural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Dust, pollen, spores, and sulfur dioxide</a:t>
            </a:r>
            <a:r>
              <a:rPr lang="en-US" smtClean="0"/>
              <a:t> from volcanic eruptions.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3076" name="Picture 5" descr="https://encrypted-tbn1.gstatic.com/images?q=tbn:ANd9GcSyOTr-KxE-mOvv61A8RwDuDoAM1R9O-71KpCaKxxvT94MdqZ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9825" y="25146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Smog</a:t>
            </a:r>
          </a:p>
        </p:txBody>
      </p:sp>
      <p:pic>
        <p:nvPicPr>
          <p:cNvPr id="21507" name="Picture 8" descr="12_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417638"/>
            <a:ext cx="36576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Temperature Inversions</a:t>
            </a:r>
            <a:endParaRPr lang="en-US" b="0" smtClean="0"/>
          </a:p>
        </p:txBody>
      </p:sp>
      <p:sp>
        <p:nvSpPr>
          <p:cNvPr id="1246214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The </a:t>
            </a:r>
            <a:r>
              <a:rPr lang="en-US" b="1" smtClean="0">
                <a:solidFill>
                  <a:srgbClr val="FFC000"/>
                </a:solidFill>
              </a:rPr>
              <a:t>circulation</a:t>
            </a:r>
            <a:r>
              <a:rPr lang="en-US" smtClean="0"/>
              <a:t> of air in the atmosphere usually keeps air pollution from reaching dangerous levels.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During the day, the sun </a:t>
            </a:r>
            <a:r>
              <a:rPr lang="en-US" b="1" smtClean="0">
                <a:solidFill>
                  <a:srgbClr val="FFC000"/>
                </a:solidFill>
              </a:rPr>
              <a:t>heats</a:t>
            </a:r>
            <a:r>
              <a:rPr lang="en-US" smtClean="0"/>
              <a:t> the surface of the Earth and the air near the Earth. 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The warm air rises through the cooler air above it and carries pollutants away from the ground, and into the atmosphere.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Sometimes, however, pollution is trapped near the Earth’s surface by a temperature inversion.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621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>
            <p:ph type="title"/>
          </p:nvPr>
        </p:nvSpPr>
        <p:spPr>
          <a:xfrm>
            <a:off x="474663" y="533400"/>
            <a:ext cx="8229600" cy="731838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Temperature Inversions</a:t>
            </a:r>
            <a:endParaRPr lang="en-US" b="0" smtClean="0"/>
          </a:p>
        </p:txBody>
      </p:sp>
      <p:sp>
        <p:nvSpPr>
          <p:cNvPr id="1250310" name="Rectangle 6"/>
          <p:cNvSpPr>
            <a:spLocks noChangeArrowheads="1"/>
          </p:cNvSpPr>
          <p:nvPr>
            <p:ph type="body" idx="1"/>
          </p:nvPr>
        </p:nvSpPr>
        <p:spPr>
          <a:xfrm>
            <a:off x="425450" y="1265238"/>
            <a:ext cx="5213350" cy="4525962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100" smtClean="0"/>
              <a:t>A </a:t>
            </a:r>
            <a:r>
              <a:rPr lang="en-US" sz="2100" b="1" smtClean="0">
                <a:solidFill>
                  <a:srgbClr val="FFCC00"/>
                </a:solidFill>
              </a:rPr>
              <a:t>temperature inversion</a:t>
            </a:r>
            <a:r>
              <a:rPr lang="en-US" sz="2100" smtClean="0"/>
              <a:t> is the atmospheric condition in which warm air traps cooler air near Earth’s surface.</a:t>
            </a:r>
          </a:p>
          <a:p>
            <a:pPr eaLnBrk="1" hangingPunct="1">
              <a:buClr>
                <a:srgbClr val="FFFFFF"/>
              </a:buClr>
            </a:pPr>
            <a:r>
              <a:rPr lang="en-US" sz="2100" smtClean="0"/>
              <a:t>The warmer air above keeps the cooler air at the surface from moving upward so, pollutants are trapped below with the cooler air.</a:t>
            </a:r>
          </a:p>
          <a:p>
            <a:pPr eaLnBrk="1" hangingPunct="1">
              <a:buClr>
                <a:srgbClr val="FFFFFF"/>
              </a:buClr>
            </a:pPr>
            <a:r>
              <a:rPr lang="en-US" sz="2100" smtClean="0"/>
              <a:t>If a city is located in a valley, it has a greater chance of experiencing temperature inversions. Los Angeles, surrounded on three sides by mountains, often has temperature inversions.</a:t>
            </a:r>
          </a:p>
        </p:txBody>
      </p:sp>
      <p:pic>
        <p:nvPicPr>
          <p:cNvPr id="23556" name="Picture 5" descr="http://www.xweather.org/images/temperature_inver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6863" y="2819400"/>
            <a:ext cx="365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0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0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0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31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Temperature Inversions</a:t>
            </a:r>
          </a:p>
        </p:txBody>
      </p:sp>
      <p:pic>
        <p:nvPicPr>
          <p:cNvPr id="24579" name="Picture 8" descr="12_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05000"/>
            <a:ext cx="669607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Air Pollution Video</a:t>
            </a:r>
          </a:p>
        </p:txBody>
      </p:sp>
      <p:pic>
        <p:nvPicPr>
          <p:cNvPr id="2" name="UtdKRvWC1yQ?hl=en_US&amp;&amp;rel=0"/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0713" y="1417638"/>
            <a:ext cx="5576887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Ticket out the Door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mtClean="0"/>
              <a:t>What is air pollution?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What is the cause of most air pollution?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What is the difference between a primary and secondary pollutant?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List two examples of primary pollutants.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What are the two examples of particulate air matter?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What is smog?</a:t>
            </a:r>
          </a:p>
          <a:p>
            <a:pPr marL="457200" indent="-457200">
              <a:buFontTx/>
              <a:buAutoNum type="arabicPeriod"/>
            </a:pPr>
            <a:endParaRPr lang="en-US" smtClean="0"/>
          </a:p>
          <a:p>
            <a:pPr marL="457200" indent="-457200">
              <a:buFontTx/>
              <a:buAutoNum type="arabicPeriod"/>
            </a:pPr>
            <a:endParaRPr lang="en-US" smtClean="0"/>
          </a:p>
          <a:p>
            <a:pPr marL="457200" indent="-457200">
              <a:buFontTx/>
              <a:buAutoNum type="arabicPeriod"/>
            </a:pPr>
            <a:endParaRPr lang="en-US" smtClean="0"/>
          </a:p>
          <a:p>
            <a:pPr marL="457200" indent="-457200">
              <a:buFontTx/>
              <a:buAutoNum type="arabicPeriod"/>
            </a:pPr>
            <a:endParaRPr lang="en-US" smtClean="0"/>
          </a:p>
          <a:p>
            <a:pPr marL="457200" indent="-457200">
              <a:buFontTx/>
              <a:buAutoNum type="arabi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>
            <p:ph type="title"/>
          </p:nvPr>
        </p:nvSpPr>
        <p:spPr>
          <a:xfrm>
            <a:off x="685800" y="487363"/>
            <a:ext cx="7415213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Primary and Secondary Pollutants</a:t>
            </a:r>
            <a:endParaRPr lang="en-US" b="0" smtClean="0"/>
          </a:p>
        </p:txBody>
      </p:sp>
      <p:sp>
        <p:nvSpPr>
          <p:cNvPr id="1207302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219200"/>
            <a:ext cx="5819775" cy="48006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000" smtClean="0"/>
              <a:t>A </a:t>
            </a:r>
            <a:r>
              <a:rPr lang="en-US" sz="2000" b="1" smtClean="0">
                <a:solidFill>
                  <a:srgbClr val="FFCC00"/>
                </a:solidFill>
              </a:rPr>
              <a:t>primary pollutant</a:t>
            </a:r>
            <a:r>
              <a:rPr lang="en-US" sz="2000" smtClean="0"/>
              <a:t> is a pollutant that is put directly into the atmosphere by human or natural activity.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smtClean="0"/>
              <a:t>Ex:  </a:t>
            </a:r>
            <a:r>
              <a:rPr lang="en-US" sz="2000" b="1" smtClean="0">
                <a:solidFill>
                  <a:srgbClr val="FFC000"/>
                </a:solidFill>
              </a:rPr>
              <a:t>soot from smoke</a:t>
            </a:r>
            <a:endParaRPr lang="en-US" sz="2000" smtClean="0"/>
          </a:p>
          <a:p>
            <a:pPr eaLnBrk="1" hangingPunct="1">
              <a:buClr>
                <a:srgbClr val="FFFFFF"/>
              </a:buClr>
            </a:pPr>
            <a:r>
              <a:rPr lang="en-US" sz="2000" smtClean="0"/>
              <a:t>A </a:t>
            </a:r>
            <a:r>
              <a:rPr lang="en-US" sz="2000" b="1" smtClean="0">
                <a:solidFill>
                  <a:srgbClr val="FFCC00"/>
                </a:solidFill>
              </a:rPr>
              <a:t>secondary pollutant</a:t>
            </a:r>
            <a:r>
              <a:rPr lang="en-US" sz="2000" smtClean="0"/>
              <a:t> is a pollutant that forms in the atmosphere by chemical reactions with primary air pollutants, natural components in the air, or both.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smtClean="0"/>
              <a:t>Ex:  </a:t>
            </a:r>
            <a:r>
              <a:rPr lang="en-US" sz="2000" b="1" smtClean="0">
                <a:solidFill>
                  <a:srgbClr val="FFC000"/>
                </a:solidFill>
              </a:rPr>
              <a:t>ground-level ozone</a:t>
            </a:r>
          </a:p>
          <a:p>
            <a:pPr eaLnBrk="1" hangingPunct="1">
              <a:buClr>
                <a:srgbClr val="FFFFFF"/>
              </a:buClr>
            </a:pPr>
            <a:r>
              <a:rPr lang="en-US" sz="2000" smtClean="0"/>
              <a:t>Ground level ozone forms when the emission from cars react with the UV rays of the sun and then mix with the oxygen in the atmosphere.</a:t>
            </a:r>
          </a:p>
        </p:txBody>
      </p:sp>
      <p:pic>
        <p:nvPicPr>
          <p:cNvPr id="4100" name="Picture 5" descr="https://encrypted-tbn1.gstatic.com/images?q=tbn:ANd9GcSvhaZVhRz-Ory4jtZ1RHaev5PejUlkJMJQJBov30DIH0izxAH07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981200"/>
            <a:ext cx="17145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730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Primary Pollutants</a:t>
            </a:r>
          </a:p>
        </p:txBody>
      </p:sp>
      <p:pic>
        <p:nvPicPr>
          <p:cNvPr id="5123" name="Picture 8" descr="12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76400"/>
            <a:ext cx="6934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>
            <p:ph type="title"/>
          </p:nvPr>
        </p:nvSpPr>
        <p:spPr>
          <a:xfrm>
            <a:off x="1447800" y="381000"/>
            <a:ext cx="6172200" cy="731838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Sources of Primary Air Pollutants</a:t>
            </a:r>
            <a:endParaRPr lang="en-US" b="0" smtClean="0"/>
          </a:p>
        </p:txBody>
      </p:sp>
      <p:sp>
        <p:nvSpPr>
          <p:cNvPr id="1209350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990600"/>
            <a:ext cx="8229600" cy="48768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000" smtClean="0"/>
              <a:t>Primary pollutant sources: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b="1" smtClean="0">
                <a:solidFill>
                  <a:srgbClr val="FFC000"/>
                </a:solidFill>
              </a:rPr>
              <a:t>Household products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b="1" smtClean="0">
                <a:solidFill>
                  <a:srgbClr val="FFC000"/>
                </a:solidFill>
              </a:rPr>
              <a:t>Power plants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smtClean="0"/>
              <a:t>Motor vehicles are sources of primary pollutants such as carbon monoxide, nitrogen oxide, sulfur dioxide, and chemicals called volatile organic compounds (VOCs).</a:t>
            </a:r>
          </a:p>
          <a:p>
            <a:pPr eaLnBrk="1" hangingPunct="1">
              <a:buClr>
                <a:srgbClr val="FFFFFF"/>
              </a:buClr>
            </a:pPr>
            <a:r>
              <a:rPr lang="en-US" sz="2000" smtClean="0"/>
              <a:t>Primary pollutants: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b="1" smtClean="0">
                <a:solidFill>
                  <a:srgbClr val="FFC000"/>
                </a:solidFill>
              </a:rPr>
              <a:t>Carbon monoxide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b="1" smtClean="0">
                <a:solidFill>
                  <a:srgbClr val="FFC000"/>
                </a:solidFill>
              </a:rPr>
              <a:t>Nitrogen oxide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b="1" smtClean="0">
                <a:solidFill>
                  <a:srgbClr val="FFC000"/>
                </a:solidFill>
              </a:rPr>
              <a:t>Sulfur dioxide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000" b="1" smtClean="0">
                <a:solidFill>
                  <a:srgbClr val="FFC000"/>
                </a:solidFill>
              </a:rPr>
              <a:t>Volatile Organic Compounds (VOC’s)</a:t>
            </a:r>
          </a:p>
          <a:p>
            <a:pPr eaLnBrk="1" hangingPunct="1">
              <a:buClr>
                <a:srgbClr val="FFFFFF"/>
              </a:buClr>
            </a:pPr>
            <a:endParaRPr lang="en-US" sz="1600" smtClean="0"/>
          </a:p>
        </p:txBody>
      </p:sp>
      <p:pic>
        <p:nvPicPr>
          <p:cNvPr id="6148" name="Picture 5" descr="https://encrypted-tbn1.gstatic.com/images?q=tbn:ANd9GcQ58SuwZFQw49AtuBmxFjBzVUo4aqkC1m4FAVx4rha3-27D5k0m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352800"/>
            <a:ext cx="24193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3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5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Sources of Primary Air Pollutants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343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C000"/>
                </a:solidFill>
              </a:rPr>
              <a:t>Vehicles and coal-burning power plants</a:t>
            </a:r>
            <a:r>
              <a:rPr lang="en-US" smtClean="0"/>
              <a:t> are the major sources of nitrogen oxide emissions. </a:t>
            </a:r>
          </a:p>
          <a:p>
            <a:pPr eaLnBrk="1" hangingPunct="1"/>
            <a:r>
              <a:rPr lang="en-US" b="1" smtClean="0">
                <a:solidFill>
                  <a:srgbClr val="FFC000"/>
                </a:solidFill>
              </a:rPr>
              <a:t>Power plants, refineries, and metal smelters</a:t>
            </a:r>
            <a:r>
              <a:rPr lang="en-US" smtClean="0"/>
              <a:t> contribute much of the sulfur dioxide emissions. </a:t>
            </a:r>
          </a:p>
          <a:p>
            <a:pPr eaLnBrk="1" hangingPunct="1"/>
            <a:r>
              <a:rPr lang="en-US" b="1" smtClean="0">
                <a:solidFill>
                  <a:srgbClr val="FFC000"/>
                </a:solidFill>
              </a:rPr>
              <a:t>Vehicles and gas stations</a:t>
            </a:r>
            <a:r>
              <a:rPr lang="en-US" smtClean="0"/>
              <a:t> make up most of the human-made emissions of VOCs.</a:t>
            </a:r>
          </a:p>
        </p:txBody>
      </p:sp>
      <p:pic>
        <p:nvPicPr>
          <p:cNvPr id="7172" name="Picture 5" descr="https://encrypted-tbn0.gstatic.com/images?q=tbn:ANd9GcQaC19GkNE3GWWOKVs6Xz6fBPP7d1zIRo1Qykycv34QlMvgTIuZ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819400"/>
            <a:ext cx="266700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>
            <p:ph type="title"/>
          </p:nvPr>
        </p:nvSpPr>
        <p:spPr>
          <a:xfrm>
            <a:off x="455613" y="487363"/>
            <a:ext cx="7773987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Sources of Primary Air Pollutants</a:t>
            </a:r>
            <a:endParaRPr lang="en-US" b="0" smtClean="0"/>
          </a:p>
        </p:txBody>
      </p:sp>
      <p:sp>
        <p:nvSpPr>
          <p:cNvPr id="1213446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990600"/>
            <a:ext cx="8229600" cy="48006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200" smtClean="0"/>
              <a:t>Particulate matter can also pollute the air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smtClean="0"/>
              <a:t>Divided into </a:t>
            </a:r>
            <a:r>
              <a:rPr lang="en-US" sz="2200" b="1" smtClean="0">
                <a:solidFill>
                  <a:srgbClr val="FFC000"/>
                </a:solidFill>
              </a:rPr>
              <a:t>fine and coarse particles</a:t>
            </a:r>
            <a:r>
              <a:rPr lang="en-US" sz="2200" smtClean="0"/>
              <a:t>.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Fine particles</a:t>
            </a:r>
            <a:r>
              <a:rPr lang="en-US" sz="2200" smtClean="0"/>
              <a:t> enter the air from fuel burned by vehicles and coal-burning power plants.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Sources of course particles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cement plants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mining operations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incinerators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wood-burning fireplaces</a:t>
            </a:r>
            <a:r>
              <a:rPr lang="en-US" sz="2200" smtClean="0"/>
              <a:t>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b="1" smtClean="0">
                <a:solidFill>
                  <a:srgbClr val="FFC000"/>
                </a:solidFill>
              </a:rPr>
              <a:t>fields and roads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8196" name="Picture 5" descr="https://encrypted-tbn3.gstatic.com/images?q=tbn:ANd9GcRqn1nEpVFFWDCXv5QM8y5OHRWsev7NT9u6yuC2XAq9ieDnzm1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24200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34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344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87363"/>
            <a:ext cx="6172200" cy="731837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Sources of Primary Air Pollutants</a:t>
            </a:r>
          </a:p>
        </p:txBody>
      </p:sp>
      <p:pic>
        <p:nvPicPr>
          <p:cNvPr id="9219" name="Picture 8" descr="12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8538" y="1219200"/>
            <a:ext cx="677386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The History of Air Pollution</a:t>
            </a:r>
            <a:endParaRPr lang="en-US" b="0" smtClean="0"/>
          </a:p>
        </p:txBody>
      </p:sp>
      <p:sp>
        <p:nvSpPr>
          <p:cNvPr id="1215494" name="Rectangle 6"/>
          <p:cNvSpPr>
            <a:spLocks noChangeArrowheads="1"/>
          </p:cNvSpPr>
          <p:nvPr>
            <p:ph type="body" idx="1"/>
          </p:nvPr>
        </p:nvSpPr>
        <p:spPr>
          <a:xfrm>
            <a:off x="400050" y="1219200"/>
            <a:ext cx="5848350" cy="4724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Air pollution is not a new phenomenon.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mtClean="0"/>
              <a:t>History Fact:  1273: King Edward I ordered that burning a particularly dirty kind of coal called </a:t>
            </a:r>
            <a:r>
              <a:rPr lang="en-US" b="1" smtClean="0">
                <a:solidFill>
                  <a:srgbClr val="FFC000"/>
                </a:solidFill>
              </a:rPr>
              <a:t>sea-coal</a:t>
            </a:r>
            <a:r>
              <a:rPr lang="en-US" smtClean="0"/>
              <a:t> was illegal.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The world’s </a:t>
            </a:r>
            <a:r>
              <a:rPr lang="en-US" b="1" smtClean="0">
                <a:solidFill>
                  <a:srgbClr val="FFC000"/>
                </a:solidFill>
              </a:rPr>
              <a:t>air quality</a:t>
            </a:r>
            <a:r>
              <a:rPr lang="en-US" smtClean="0"/>
              <a:t> problem is much worse today  because modern industrial societies burn large amounts of fossil fuels.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Most air pollution in urban areas comes from </a:t>
            </a:r>
            <a:r>
              <a:rPr lang="en-US" b="1" smtClean="0">
                <a:solidFill>
                  <a:srgbClr val="FFC000"/>
                </a:solidFill>
              </a:rPr>
              <a:t>vehicles and industry</a:t>
            </a:r>
            <a:r>
              <a:rPr lang="en-US" smtClean="0"/>
              <a:t>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  <p:pic>
        <p:nvPicPr>
          <p:cNvPr id="10244" name="Picture 5" descr="https://encrypted-tbn2.gstatic.com/images?q=tbn:ANd9GcTwvNq4ZLCo4wmNcaRAu8z23gfgTkBtSjrIVTwiQ_u0NOjcovH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255713"/>
            <a:ext cx="18288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https://encrypted-tbn0.gstatic.com/images?q=tbn:ANd9GcT2aaK-IofsoIMlVO7qG3lxe8xykkZb7xfyu8bnCvSfXevjNIEVs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9825" y="39624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5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5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5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5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5494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72&quot; dur=&quot;.899&quot;/&gt;&lt;Slide id=&quot;275&quot; dur=&quot;.639&quot;/&gt;&lt;Slide id=&quot;274&quot; dur=&quot;.51&quot;/&gt;&lt;Slide id=&quot;276&quot; dur=&quot;1.809&quot;/&gt;&lt;/Timings&gt;&lt;/WMTools&gt;"/>
</p:tagLst>
</file>

<file path=ppt/theme/theme1.xml><?xml version="1.0" encoding="utf-8"?>
<a:theme xmlns:a="http://schemas.openxmlformats.org/drawingml/2006/main" name="1_Custom Design">
  <a:themeElements>
    <a:clrScheme name="1_Custom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</TotalTime>
  <Words>1163</Words>
  <Application>Microsoft Office PowerPoint</Application>
  <PresentationFormat>On-screen Show (4:3)</PresentationFormat>
  <Paragraphs>114</Paragraphs>
  <Slides>25</Slides>
  <Notes>21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  <vt:variant>
        <vt:lpstr>Custom Shows</vt:lpstr>
      </vt:variant>
      <vt:variant>
        <vt:i4>19</vt:i4>
      </vt:variant>
    </vt:vector>
  </HeadingPairs>
  <TitlesOfParts>
    <vt:vector size="47" baseType="lpstr">
      <vt:lpstr>Arial</vt:lpstr>
      <vt:lpstr>Times</vt:lpstr>
      <vt:lpstr>1_Custom Design</vt:lpstr>
      <vt:lpstr>Day one</vt:lpstr>
      <vt:lpstr>What Causes Air Pollution?</vt:lpstr>
      <vt:lpstr>Primary and Secondary Pollutants</vt:lpstr>
      <vt:lpstr>Primary Pollutants</vt:lpstr>
      <vt:lpstr>Sources of Primary Air Pollutants</vt:lpstr>
      <vt:lpstr>Sources of Primary Air Pollutants</vt:lpstr>
      <vt:lpstr>Sources of Primary Air Pollutants</vt:lpstr>
      <vt:lpstr>Sources of Primary Air Pollutants</vt:lpstr>
      <vt:lpstr>The History of Air Pollution</vt:lpstr>
      <vt:lpstr>Motor Vehicle Emissions</vt:lpstr>
      <vt:lpstr>Controlling Vehicle Emissions</vt:lpstr>
      <vt:lpstr>Controlling Vehicle Emissions</vt:lpstr>
      <vt:lpstr>California Zero-Emission Vehicle Program</vt:lpstr>
      <vt:lpstr>Industrial Air Pollution</vt:lpstr>
      <vt:lpstr>Industrial Air Pollution</vt:lpstr>
      <vt:lpstr>Regulating Air Pollution From Industry</vt:lpstr>
      <vt:lpstr>Regulating Air Pollution From Industry</vt:lpstr>
      <vt:lpstr>Electrostatic Precipitator</vt:lpstr>
      <vt:lpstr>Smog</vt:lpstr>
      <vt:lpstr>Smog</vt:lpstr>
      <vt:lpstr>Temperature Inversions</vt:lpstr>
      <vt:lpstr>Temperature Inversions</vt:lpstr>
      <vt:lpstr>Temperature Inversions</vt:lpstr>
      <vt:lpstr>Air Pollution Video</vt:lpstr>
      <vt:lpstr>Ticket out the Door</vt:lpstr>
      <vt:lpstr>Chapter</vt:lpstr>
      <vt:lpstr>ELI Sect 1</vt:lpstr>
      <vt:lpstr>ELI Sect 2</vt:lpstr>
      <vt:lpstr>ELI Sect 3</vt:lpstr>
      <vt:lpstr>ELI Sect 4</vt:lpstr>
      <vt:lpstr>ELI STP</vt:lpstr>
      <vt:lpstr>Image/Math</vt:lpstr>
      <vt:lpstr>Bellringers</vt:lpstr>
      <vt:lpstr>Transparencies</vt:lpstr>
      <vt:lpstr>VIs Con</vt:lpstr>
      <vt:lpstr>Resources</vt:lpstr>
      <vt:lpstr>Chapter menu</vt:lpstr>
      <vt:lpstr>No CNN</vt:lpstr>
      <vt:lpstr>Chapter Presentation</vt:lpstr>
      <vt:lpstr>Image and Activity Bank</vt:lpstr>
      <vt:lpstr>Standardized Test Prep</vt:lpstr>
      <vt:lpstr>Section 1</vt:lpstr>
      <vt:lpstr>Section 2</vt:lpstr>
      <vt:lpstr>Section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Terry Senechek</dc:creator>
  <cp:lastModifiedBy>tseneche</cp:lastModifiedBy>
  <cp:revision>726</cp:revision>
  <cp:lastPrinted>2004-02-20T14:12:55Z</cp:lastPrinted>
  <dcterms:modified xsi:type="dcterms:W3CDTF">2013-03-19T11:27:16Z</dcterms:modified>
</cp:coreProperties>
</file>