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539" r:id="rId2"/>
    <p:sldId id="525" r:id="rId3"/>
    <p:sldId id="486" r:id="rId4"/>
    <p:sldId id="526" r:id="rId5"/>
    <p:sldId id="527" r:id="rId6"/>
    <p:sldId id="529" r:id="rId7"/>
    <p:sldId id="528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530" r:id="rId16"/>
    <p:sldId id="538" r:id="rId17"/>
    <p:sldId id="541" r:id="rId18"/>
    <p:sldId id="542" r:id="rId19"/>
    <p:sldId id="543" r:id="rId20"/>
    <p:sldId id="540" r:id="rId21"/>
  </p:sldIdLst>
  <p:sldSz cx="9144000" cy="6858000" type="screen4x3"/>
  <p:notesSz cx="6858000" cy="9144000"/>
  <p:custShowLst>
    <p:custShow name="Chapter" id="0">
      <p:sldLst/>
    </p:custShow>
    <p:custShow name="ELI Sect 1" id="1">
      <p:sldLst/>
    </p:custShow>
    <p:custShow name="ELI Sect 2" id="2">
      <p:sldLst/>
    </p:custShow>
    <p:custShow name="ELI Sect 3" id="3">
      <p:sldLst/>
    </p:custShow>
    <p:custShow name="ELI Sect 4" id="4">
      <p:sldLst/>
    </p:custShow>
    <p:custShow name="ELI STP" id="5">
      <p:sldLst/>
    </p:custShow>
    <p:custShow name="Image/Math" id="6">
      <p:sldLst/>
    </p:custShow>
    <p:custShow name="Bellringers" id="7">
      <p:sldLst/>
    </p:custShow>
    <p:custShow name="Transparencies" id="8">
      <p:sldLst/>
    </p:custShow>
    <p:custShow name="VIs Con" id="9">
      <p:sldLst/>
    </p:custShow>
    <p:custShow name="Resources" id="10">
      <p:sldLst/>
    </p:custShow>
    <p:custShow name="Chapter menu" id="11">
      <p:sldLst/>
    </p:custShow>
    <p:custShow name="No CNN" id="12">
      <p:sldLst/>
    </p:custShow>
    <p:custShow name="Chapter Presentation" id="13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</p:sldLst>
    </p:custShow>
    <p:custShow name="Image and Activity Bank" id="14">
      <p:sldLst/>
    </p:custShow>
    <p:custShow name="Standardized Test Prep" id="15">
      <p:sldLst/>
    </p:custShow>
    <p:custShow name="Section 1" id="16">
      <p:sldLst/>
    </p:custShow>
    <p:custShow name="Section 2" id="17">
      <p:sldLst/>
    </p:custShow>
    <p:custShow name="Section 3" id="18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</p:sldLst>
    </p:custShow>
  </p:custShowLst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3300"/>
    <a:srgbClr val="000099"/>
    <a:srgbClr val="FFCC00"/>
    <a:srgbClr val="CC0000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20" autoAdjust="0"/>
  </p:normalViewPr>
  <p:slideViewPr>
    <p:cSldViewPr snapToObjects="1">
      <p:cViewPr>
        <p:scale>
          <a:sx n="66" d="100"/>
          <a:sy n="66" d="100"/>
        </p:scale>
        <p:origin x="-246" y="-72"/>
      </p:cViewPr>
      <p:guideLst>
        <p:guide orient="horz" pos="1008"/>
        <p:guide pos="336"/>
      </p:guideLst>
    </p:cSldViewPr>
  </p:slideViewPr>
  <p:outlineViewPr>
    <p:cViewPr>
      <p:scale>
        <a:sx n="50" d="100"/>
        <a:sy n="50" d="100"/>
      </p:scale>
      <p:origin x="66" y="199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Objects="1">
      <p:cViewPr varScale="1">
        <p:scale>
          <a:sx n="111" d="100"/>
          <a:sy n="111" d="100"/>
        </p:scale>
        <p:origin x="-104" y="-3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765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env_sci_conten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2">
            <a:hlinkClick r:id="" action="ppaction://hlinkshowjump?jump=previous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4800600" y="6197600"/>
            <a:ext cx="838200" cy="23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3">
            <a:hlinkClick r:id="" action="ppaction://hlinkshowjump?jump=next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5829300" y="6184900"/>
            <a:ext cx="81915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4">
            <a:hlinkClick r:id="" action="ppaction://hlinkshowjump?jump=firstslide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6838950" y="6197600"/>
            <a:ext cx="1066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15">
            <a:hlinkClick r:id="" action="ppaction://hlinkshowjump?jump=endshow"/>
            <a:hlinkHover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045450" y="6191250"/>
            <a:ext cx="8318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3" name="Text Box 5"/>
          <p:cNvSpPr txBox="1">
            <a:spLocks noChangeArrowheads="1"/>
          </p:cNvSpPr>
          <p:nvPr userDrawn="1"/>
        </p:nvSpPr>
        <p:spPr bwMode="auto">
          <a:xfrm>
            <a:off x="228600" y="76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baseline="0" smtClean="0">
                <a:solidFill>
                  <a:schemeClr val="bg1"/>
                </a:solidFill>
              </a:rPr>
              <a:t>Air</a:t>
            </a:r>
          </a:p>
        </p:txBody>
      </p:sp>
      <p:sp>
        <p:nvSpPr>
          <p:cNvPr id="1034" name="Text Box 6"/>
          <p:cNvSpPr txBox="1">
            <a:spLocks noChangeArrowheads="1"/>
          </p:cNvSpPr>
          <p:nvPr userDrawn="1"/>
        </p:nvSpPr>
        <p:spPr bwMode="auto">
          <a:xfrm>
            <a:off x="7239000" y="76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000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000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baseline="0" smtClean="0">
                <a:solidFill>
                  <a:schemeClr val="bg1"/>
                </a:solidFill>
              </a:rPr>
              <a:t>Section 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CC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HE6Y0iEuXMQ?&amp;hl=en_US&amp;rel=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Nc6j7zz1_do?hl=en_US&amp;&amp;rel=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AqO0J3BDZfk?hl=en_US&amp;&amp;rel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Day one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Chapter 12, Air</a:t>
            </a:r>
          </a:p>
          <a:p>
            <a:pPr algn="ctr"/>
            <a:r>
              <a:rPr lang="en-US" smtClean="0"/>
              <a:t>Section 3:  Acid Precipitation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>
            <p:ph type="title"/>
          </p:nvPr>
        </p:nvSpPr>
        <p:spPr>
          <a:xfrm>
            <a:off x="860425" y="503238"/>
            <a:ext cx="7797800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Acid Precipitation and Aquatic Ecosystems</a:t>
            </a:r>
            <a:endParaRPr lang="en-US" b="0" smtClean="0">
              <a:solidFill>
                <a:schemeClr val="bg1"/>
              </a:solidFill>
            </a:endParaRPr>
          </a:p>
        </p:txBody>
      </p:sp>
      <p:sp>
        <p:nvSpPr>
          <p:cNvPr id="1375238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2192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C00"/>
                </a:solidFill>
              </a:rPr>
              <a:t>Acid shock</a:t>
            </a:r>
            <a:r>
              <a:rPr lang="en-US" smtClean="0"/>
              <a:t> is the sudden runoff of large amounts of highly acidic water into lakes and streams when snow melts in the spring or when heavy rains follow a drought.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This phenomenon causes </a:t>
            </a:r>
            <a:r>
              <a:rPr lang="en-US" b="1" smtClean="0">
                <a:solidFill>
                  <a:srgbClr val="FFC000"/>
                </a:solidFill>
              </a:rPr>
              <a:t>large numbers</a:t>
            </a:r>
            <a:r>
              <a:rPr lang="en-US" smtClean="0"/>
              <a:t> of fish to die, and affects the reproduction of fish and amphibians that remain.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Produce fewer eggs, and those eggs often do not hatch.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Offspring that do survive end up with </a:t>
            </a:r>
            <a:r>
              <a:rPr lang="en-US" b="1" smtClean="0">
                <a:solidFill>
                  <a:srgbClr val="FFC000"/>
                </a:solidFill>
              </a:rPr>
              <a:t>birth defects</a:t>
            </a:r>
            <a:r>
              <a:rPr lang="en-US" smtClean="0"/>
              <a:t> and cannot reproduce.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>
            <p:ph type="title"/>
          </p:nvPr>
        </p:nvSpPr>
        <p:spPr>
          <a:xfrm>
            <a:off x="455613" y="684213"/>
            <a:ext cx="7797800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Acid Precipitation and Aquatic Ecosystems</a:t>
            </a:r>
            <a:endParaRPr lang="en-US" b="0" smtClean="0"/>
          </a:p>
        </p:txBody>
      </p:sp>
      <p:sp>
        <p:nvSpPr>
          <p:cNvPr id="1377286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478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To counteract the effects of acid precipitation on aquatic ecosystems, some states in the U.S. and some countries spray: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Powdered limestone</a:t>
            </a:r>
            <a:r>
              <a:rPr lang="en-US" smtClean="0"/>
              <a:t> (calcium carbonate) to help  restore their natural pH.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Because lime has a pH that is </a:t>
            </a:r>
            <a:r>
              <a:rPr lang="en-US" b="1" smtClean="0">
                <a:solidFill>
                  <a:srgbClr val="FFC000"/>
                </a:solidFill>
              </a:rPr>
              <a:t>basic</a:t>
            </a:r>
            <a:r>
              <a:rPr lang="en-US" smtClean="0"/>
              <a:t>, the lime raises the pH of the water.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Unfortunately, enough lime cannot be spread to offset all acid damage to lakes.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728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>
            <p:ph type="title"/>
          </p:nvPr>
        </p:nvSpPr>
        <p:spPr>
          <a:xfrm>
            <a:off x="455613" y="411163"/>
            <a:ext cx="8229600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Acid Precipitation and Humans</a:t>
            </a:r>
            <a:endParaRPr lang="en-US" b="0" smtClean="0"/>
          </a:p>
        </p:txBody>
      </p:sp>
      <p:sp>
        <p:nvSpPr>
          <p:cNvPr id="13793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5613" y="1143000"/>
            <a:ext cx="8229600" cy="4800600"/>
          </a:xfrm>
        </p:spPr>
        <p:txBody>
          <a:bodyPr/>
          <a:lstStyle/>
          <a:p>
            <a:pPr eaLnBrk="1" hangingPunct="1">
              <a:buClr>
                <a:srgbClr val="FFFFFF"/>
              </a:buClr>
              <a:defRPr/>
            </a:pPr>
            <a:r>
              <a:rPr lang="en-US" dirty="0" smtClean="0"/>
              <a:t>Toxic metals: </a:t>
            </a:r>
          </a:p>
          <a:p>
            <a:pPr lvl="1" eaLnBrk="1" hangingPunct="1">
              <a:buClr>
                <a:srgbClr val="FFFFFF"/>
              </a:buClr>
              <a:defRPr/>
            </a:pPr>
            <a:r>
              <a:rPr lang="en-US" b="1" dirty="0" smtClean="0">
                <a:solidFill>
                  <a:srgbClr val="FFC000"/>
                </a:solidFill>
              </a:rPr>
              <a:t>Aluminum</a:t>
            </a:r>
            <a:r>
              <a:rPr lang="en-US" dirty="0" smtClean="0"/>
              <a:t> </a:t>
            </a:r>
          </a:p>
          <a:p>
            <a:pPr lvl="1" eaLnBrk="1" hangingPunct="1">
              <a:buClr>
                <a:srgbClr val="FFFFFF"/>
              </a:buClr>
              <a:defRPr/>
            </a:pPr>
            <a:r>
              <a:rPr lang="en-US" b="1" dirty="0" smtClean="0">
                <a:solidFill>
                  <a:srgbClr val="FFC000"/>
                </a:solidFill>
              </a:rPr>
              <a:t>Mercury</a:t>
            </a:r>
            <a:r>
              <a:rPr lang="en-US" dirty="0" smtClean="0"/>
              <a:t> </a:t>
            </a:r>
          </a:p>
          <a:p>
            <a:pPr marL="0" indent="0" eaLnBrk="1" hangingPunct="1">
              <a:buClr>
                <a:srgbClr val="FFFFFF"/>
              </a:buClr>
              <a:buFontTx/>
              <a:buNone/>
              <a:defRPr/>
            </a:pPr>
            <a:r>
              <a:rPr lang="en-US" dirty="0" smtClean="0"/>
              <a:t>Can be released into the environment when soil acidity </a:t>
            </a:r>
            <a:r>
              <a:rPr lang="en-US" b="1" dirty="0" smtClean="0">
                <a:solidFill>
                  <a:srgbClr val="FFC000"/>
                </a:solidFill>
              </a:rPr>
              <a:t>increases</a:t>
            </a:r>
            <a:r>
              <a:rPr lang="en-US" dirty="0" smtClean="0"/>
              <a:t>.</a:t>
            </a:r>
          </a:p>
          <a:p>
            <a:pPr eaLnBrk="1" hangingPunct="1">
              <a:buClr>
                <a:srgbClr val="FFFFFF"/>
              </a:buClr>
              <a:defRPr/>
            </a:pPr>
            <a:r>
              <a:rPr lang="en-US" dirty="0" smtClean="0"/>
              <a:t>These toxic metals can find their way into crops, water, and fish. The toxins then </a:t>
            </a:r>
            <a:r>
              <a:rPr lang="en-US" b="1" dirty="0" smtClean="0">
                <a:solidFill>
                  <a:srgbClr val="FFC000"/>
                </a:solidFill>
              </a:rPr>
              <a:t>poison</a:t>
            </a:r>
            <a:r>
              <a:rPr lang="en-US" dirty="0" smtClean="0"/>
              <a:t> the human body.</a:t>
            </a:r>
          </a:p>
          <a:p>
            <a:pPr eaLnBrk="1" hangingPunct="1">
              <a:buClr>
                <a:srgbClr val="FFFFFF"/>
              </a:buClr>
              <a:defRPr/>
            </a:pPr>
            <a:r>
              <a:rPr lang="en-US" dirty="0" smtClean="0"/>
              <a:t>Possible connection between large amounts of acid precipitation and respiratory problems in young children.</a:t>
            </a:r>
          </a:p>
          <a:p>
            <a:pPr eaLnBrk="1" hangingPunct="1">
              <a:buClr>
                <a:srgbClr val="FFFFFF"/>
              </a:buCl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933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Acid Precipitation and Humans</a:t>
            </a:r>
            <a:endParaRPr lang="en-US" b="0" smtClean="0"/>
          </a:p>
        </p:txBody>
      </p:sp>
      <p:sp>
        <p:nvSpPr>
          <p:cNvPr id="1381382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2192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The standard of living for some people is affected by acid precipitation. 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Causes of acid precipitation on humans can: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Decrease</a:t>
            </a:r>
            <a:r>
              <a:rPr lang="en-US" smtClean="0"/>
              <a:t> the numbers of fish affect commercial fishermen and the sport-fishing industry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Trees are </a:t>
            </a:r>
            <a:r>
              <a:rPr lang="en-US" b="1" smtClean="0">
                <a:solidFill>
                  <a:srgbClr val="FFC000"/>
                </a:solidFill>
              </a:rPr>
              <a:t>damaged</a:t>
            </a:r>
            <a:r>
              <a:rPr lang="en-US" smtClean="0"/>
              <a:t> by acid precipitation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Acid precipitation can dissolve the </a:t>
            </a:r>
            <a:r>
              <a:rPr lang="en-US" b="1" smtClean="0">
                <a:solidFill>
                  <a:srgbClr val="FFC000"/>
                </a:solidFill>
              </a:rPr>
              <a:t>calcium carbonate</a:t>
            </a:r>
            <a:r>
              <a:rPr lang="en-US" smtClean="0"/>
              <a:t> in common building materials, such as concrete.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13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138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International Conflict</a:t>
            </a:r>
            <a:endParaRPr lang="en-US" b="0" smtClean="0">
              <a:solidFill>
                <a:schemeClr val="bg1"/>
              </a:solidFill>
            </a:endParaRPr>
          </a:p>
        </p:txBody>
      </p:sp>
      <p:sp>
        <p:nvSpPr>
          <p:cNvPr id="1383430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One problem in controlling acid precipitation is that pollutants may be released in </a:t>
            </a:r>
            <a:r>
              <a:rPr lang="en-US" b="1" smtClean="0">
                <a:solidFill>
                  <a:srgbClr val="FFC000"/>
                </a:solidFill>
              </a:rPr>
              <a:t>one geographical area</a:t>
            </a:r>
            <a:r>
              <a:rPr lang="en-US" smtClean="0"/>
              <a:t> and </a:t>
            </a:r>
            <a:r>
              <a:rPr lang="en-US" b="1" smtClean="0">
                <a:solidFill>
                  <a:srgbClr val="FFC000"/>
                </a:solidFill>
              </a:rPr>
              <a:t>fall to the ground</a:t>
            </a:r>
            <a:r>
              <a:rPr lang="en-US" smtClean="0"/>
              <a:t> hundreds of kilometers away. 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For example, almost half of the acid precipitation that falls in southeastern Canada results from pollution produced in Ohio, Indiana, Pennsylvania, Illinois, Missouri, West Virginia, and Tennessee.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43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International Conflict</a:t>
            </a:r>
          </a:p>
        </p:txBody>
      </p:sp>
      <p:pic>
        <p:nvPicPr>
          <p:cNvPr id="16387" name="Picture 9" descr="12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7315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smtClean="0"/>
              <a:t>International Cooperation</a:t>
            </a:r>
            <a:endParaRPr lang="en-US" b="0" smtClean="0">
              <a:solidFill>
                <a:schemeClr val="bg1"/>
              </a:solidFill>
            </a:endParaRPr>
          </a:p>
        </p:txBody>
      </p:sp>
      <p:sp>
        <p:nvSpPr>
          <p:cNvPr id="1385478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8229600" cy="4343400"/>
          </a:xfrm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Because acid precipitation falls downwind, the problem of solving acid precipitation has been difficult, especially on the international level.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Canada and the United States signed the </a:t>
            </a:r>
            <a:r>
              <a:rPr lang="en-US" b="1" smtClean="0">
                <a:solidFill>
                  <a:srgbClr val="FFC000"/>
                </a:solidFill>
              </a:rPr>
              <a:t>Canada-U.S. Air Quality Agreement in 1991</a:t>
            </a:r>
            <a:r>
              <a:rPr lang="en-US" smtClean="0"/>
              <a:t>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Both countries agreed to </a:t>
            </a:r>
            <a:r>
              <a:rPr lang="en-US" b="1" smtClean="0">
                <a:solidFill>
                  <a:srgbClr val="FFC000"/>
                </a:solidFill>
              </a:rPr>
              <a:t>reduce</a:t>
            </a:r>
            <a:r>
              <a:rPr lang="en-US" smtClean="0"/>
              <a:t> acidic emissions that flowed across the Canada-U.S. boundary.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More international agreements such as this may be necessary to control the acid-precipitation problem.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547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Coal Combustion and Acid Rain</a:t>
            </a:r>
          </a:p>
        </p:txBody>
      </p:sp>
      <p:pic>
        <p:nvPicPr>
          <p:cNvPr id="4" name="HE6Y0iEuXMQ?&amp;hl=en_US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52600" y="1417638"/>
            <a:ext cx="5729288" cy="42973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How Stuff Works:  Energy and Acid Rain</a:t>
            </a:r>
          </a:p>
        </p:txBody>
      </p:sp>
      <p:pic>
        <p:nvPicPr>
          <p:cNvPr id="4" name="Nc6j7zz1_do?hl=en_US&amp;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28800" y="1384300"/>
            <a:ext cx="5715000" cy="4286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Tim and Moby pH Scale Video</a:t>
            </a:r>
          </a:p>
        </p:txBody>
      </p:sp>
      <p:pic>
        <p:nvPicPr>
          <p:cNvPr id="4" name="AqO0J3BDZfk?hl=en_US&amp;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05000" y="1381125"/>
            <a:ext cx="5461000" cy="4095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6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61245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C00"/>
                </a:solidFill>
              </a:rPr>
              <a:t>Acid precipitation</a:t>
            </a:r>
            <a:r>
              <a:rPr lang="en-US" b="1" smtClean="0"/>
              <a:t> </a:t>
            </a:r>
            <a:r>
              <a:rPr lang="en-US" smtClean="0"/>
              <a:t>is precipitation, such as rain, sleet, or snow that contains a high concentration of acids, often because of the pollution of the atmosphere.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When fossil fuels are burned, they release </a:t>
            </a:r>
            <a:r>
              <a:rPr lang="en-US" b="1" smtClean="0">
                <a:solidFill>
                  <a:srgbClr val="FFC000"/>
                </a:solidFill>
              </a:rPr>
              <a:t>oxides</a:t>
            </a:r>
            <a:r>
              <a:rPr lang="en-US" smtClean="0"/>
              <a:t> of sulfur and nitrogen. 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When these oxides combine with water in the atmosphere they form </a:t>
            </a:r>
            <a:r>
              <a:rPr lang="en-US" b="1" smtClean="0">
                <a:solidFill>
                  <a:srgbClr val="FFC000"/>
                </a:solidFill>
              </a:rPr>
              <a:t>sulfuric acid and nitric acid</a:t>
            </a:r>
            <a:r>
              <a:rPr lang="en-US" smtClean="0"/>
              <a:t>, which falls as acid precipitation.</a:t>
            </a:r>
          </a:p>
          <a:p>
            <a:pPr eaLnBrk="1" hangingPunct="1">
              <a:buClr>
                <a:srgbClr val="FFFFFF"/>
              </a:buClr>
            </a:pPr>
            <a:endParaRPr lang="en-US" b="1" smtClean="0"/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What Causes Acid Precipitation?</a:t>
            </a:r>
          </a:p>
        </p:txBody>
      </p:sp>
      <p:pic>
        <p:nvPicPr>
          <p:cNvPr id="3076" name="Picture 5" descr="http://schoolnew.discoveryeducation.com/clipart/images/raincl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2875" y="2286000"/>
            <a:ext cx="2489200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Ticket out the Door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smtClean="0"/>
              <a:t>What is acid precipitation?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What two acids fall in acid precipitation?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A pH of 7 is considered what?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A pH of less than 7 is considered what?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A pH of  greater than 7 is considered what?</a:t>
            </a:r>
          </a:p>
          <a:p>
            <a:pPr marL="457200" indent="-457200">
              <a:buFontTx/>
              <a:buAutoNum type="arabicPeriod"/>
            </a:pPr>
            <a:r>
              <a:rPr lang="en-US" smtClean="0"/>
              <a:t>What is acidification? </a:t>
            </a:r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  <a:p>
            <a:pPr marL="457200" indent="-457200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12_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524000"/>
            <a:ext cx="2952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What Causes Acid Precipitation?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902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3838575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This acidic water flows over and through the ground, and into lakes, rivers, and streams.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Acid precipitation can </a:t>
            </a:r>
            <a:r>
              <a:rPr lang="en-US" b="1" smtClean="0">
                <a:solidFill>
                  <a:srgbClr val="FFC000"/>
                </a:solidFill>
              </a:rPr>
              <a:t>kill</a:t>
            </a:r>
            <a:r>
              <a:rPr lang="en-US" smtClean="0"/>
              <a:t> living things, and can result in the decline or loss of some local animal and plant populations.</a:t>
            </a: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What Causes Acid Precipitation?</a:t>
            </a:r>
          </a:p>
        </p:txBody>
      </p:sp>
      <p:pic>
        <p:nvPicPr>
          <p:cNvPr id="5124" name="Picture 5" descr="http://mrsdlovesscience.com/acidrain/acidra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9763" y="2133600"/>
            <a:ext cx="42545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090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50" name="Rectangle 6"/>
          <p:cNvSpPr>
            <a:spLocks noChangeArrowheads="1"/>
          </p:cNvSpPr>
          <p:nvPr>
            <p:ph type="body" idx="1"/>
          </p:nvPr>
        </p:nvSpPr>
        <p:spPr>
          <a:xfrm>
            <a:off x="304800" y="1239838"/>
            <a:ext cx="5638800" cy="4668837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200" smtClean="0"/>
              <a:t>A</a:t>
            </a:r>
            <a:r>
              <a:rPr lang="en-US" sz="2200" smtClean="0">
                <a:solidFill>
                  <a:srgbClr val="FFCC00"/>
                </a:solidFill>
              </a:rPr>
              <a:t> </a:t>
            </a:r>
            <a:r>
              <a:rPr lang="en-US" sz="2200" b="1" smtClean="0">
                <a:solidFill>
                  <a:srgbClr val="FFCC00"/>
                </a:solidFill>
              </a:rPr>
              <a:t>pH</a:t>
            </a:r>
            <a:r>
              <a:rPr lang="en-US" sz="2200" smtClean="0"/>
              <a:t> number is a value that is used to express the acidity or alkalinity (basicity) of a system. 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Each whole number on the scale indicates a tenfold change in acidity.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smtClean="0"/>
              <a:t>A pH of 7 is </a:t>
            </a:r>
            <a:r>
              <a:rPr lang="en-US" sz="2200" b="1" smtClean="0">
                <a:solidFill>
                  <a:srgbClr val="FFC000"/>
                </a:solidFill>
              </a:rPr>
              <a:t>neutral.</a:t>
            </a:r>
            <a:r>
              <a:rPr lang="en-US" sz="2200" smtClean="0"/>
              <a:t>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smtClean="0"/>
              <a:t>A pH of less than 7 is </a:t>
            </a:r>
            <a:r>
              <a:rPr lang="en-US" sz="2200" b="1" smtClean="0">
                <a:solidFill>
                  <a:srgbClr val="FFC000"/>
                </a:solidFill>
              </a:rPr>
              <a:t>acidic.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smtClean="0"/>
              <a:t>A pH of greater than 7 is </a:t>
            </a:r>
            <a:r>
              <a:rPr lang="en-US" sz="2200" b="1" smtClean="0">
                <a:solidFill>
                  <a:srgbClr val="FFC000"/>
                </a:solidFill>
              </a:rPr>
              <a:t>basic</a:t>
            </a:r>
            <a:r>
              <a:rPr lang="en-US" sz="2200" smtClean="0"/>
              <a:t>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Pure water has a pH of </a:t>
            </a:r>
            <a:r>
              <a:rPr lang="en-US" sz="2200" b="1" smtClean="0">
                <a:solidFill>
                  <a:srgbClr val="FFC000"/>
                </a:solidFill>
              </a:rPr>
              <a:t>7.0</a:t>
            </a:r>
            <a:r>
              <a:rPr lang="en-US" sz="2200" smtClean="0"/>
              <a:t>, while normal precipitation has a pH of about </a:t>
            </a:r>
            <a:r>
              <a:rPr lang="en-US" sz="2200" b="1" smtClean="0">
                <a:solidFill>
                  <a:srgbClr val="FFC000"/>
                </a:solidFill>
              </a:rPr>
              <a:t>5.6</a:t>
            </a:r>
            <a:r>
              <a:rPr lang="en-US" sz="2200" smtClean="0"/>
              <a:t>.</a:t>
            </a:r>
          </a:p>
        </p:txBody>
      </p:sp>
      <p:sp>
        <p:nvSpPr>
          <p:cNvPr id="6147" name="Rectangle 9"/>
          <p:cNvSpPr>
            <a:spLocks noGrp="1" noChangeArrowheads="1"/>
          </p:cNvSpPr>
          <p:nvPr>
            <p:ph type="title"/>
          </p:nvPr>
        </p:nvSpPr>
        <p:spPr>
          <a:xfrm>
            <a:off x="428625" y="533400"/>
            <a:ext cx="8229600" cy="731838"/>
          </a:xfrm>
        </p:spPr>
        <p:txBody>
          <a:bodyPr/>
          <a:lstStyle/>
          <a:p>
            <a:pPr algn="ctr" eaLnBrk="1" hangingPunct="1"/>
            <a:r>
              <a:rPr lang="en-US" smtClean="0"/>
              <a:t>What Causes Acid Precipitation?</a:t>
            </a:r>
          </a:p>
        </p:txBody>
      </p:sp>
      <p:pic>
        <p:nvPicPr>
          <p:cNvPr id="6148" name="Picture 5" descr="http://yournaturalhair.com/wp-content/uploads/2012/08/ph_reading_chart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293813"/>
            <a:ext cx="24193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95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12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Acid Precipitation?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8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2192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z="2200" smtClean="0"/>
              <a:t>Normal precipitation is </a:t>
            </a:r>
            <a:r>
              <a:rPr lang="en-US" sz="2200" b="1" smtClean="0">
                <a:solidFill>
                  <a:srgbClr val="FFC000"/>
                </a:solidFill>
              </a:rPr>
              <a:t>slightly acidic</a:t>
            </a:r>
            <a:r>
              <a:rPr lang="en-US" sz="2200" smtClean="0"/>
              <a:t> because atmospheric carbon dioxide dissolves into the precipitation and forms carbonic acid.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Precipitation is considered acid precipitation if it has a pH of </a:t>
            </a:r>
            <a:r>
              <a:rPr lang="en-US" sz="2200" b="1" smtClean="0">
                <a:solidFill>
                  <a:srgbClr val="FFC000"/>
                </a:solidFill>
              </a:rPr>
              <a:t>less than</a:t>
            </a:r>
            <a:r>
              <a:rPr lang="en-US" sz="2200" smtClean="0"/>
              <a:t> 5.0</a:t>
            </a:r>
          </a:p>
          <a:p>
            <a:pPr eaLnBrk="1" hangingPunct="1">
              <a:buClr>
                <a:srgbClr val="FFFFFF"/>
              </a:buClr>
            </a:pPr>
            <a:r>
              <a:rPr lang="en-US" sz="2200" smtClean="0"/>
              <a:t>The pH of precipitation varies among different geographic areas.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z="2200" smtClean="0"/>
              <a:t>Example:  The pH of precipitation in the eastern U.S. and Canada ranges from </a:t>
            </a:r>
            <a:r>
              <a:rPr lang="en-US" sz="2200" b="1" smtClean="0">
                <a:solidFill>
                  <a:srgbClr val="FFC000"/>
                </a:solidFill>
              </a:rPr>
              <a:t>4.2 to 4.8</a:t>
            </a:r>
          </a:p>
          <a:p>
            <a:pPr lvl="2" eaLnBrk="1" hangingPunct="1">
              <a:buClr>
                <a:srgbClr val="FFFFFF"/>
              </a:buClr>
            </a:pPr>
            <a:r>
              <a:rPr lang="en-US" sz="2200" smtClean="0"/>
              <a:t>Most acidic precipitation occurring around </a:t>
            </a:r>
            <a:r>
              <a:rPr lang="en-US" sz="2200" b="1" smtClean="0">
                <a:solidFill>
                  <a:srgbClr val="FFC000"/>
                </a:solidFill>
              </a:rPr>
              <a:t>Lake Erie and Lake Ontario</a:t>
            </a:r>
            <a:r>
              <a:rPr lang="en-US" sz="2200" smtClean="0"/>
              <a:t>.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487363"/>
            <a:ext cx="8229600" cy="731837"/>
          </a:xfrm>
        </p:spPr>
        <p:txBody>
          <a:bodyPr/>
          <a:lstStyle/>
          <a:p>
            <a:pPr algn="ctr" eaLnBrk="1" hangingPunct="1"/>
            <a:r>
              <a:rPr lang="en-US" smtClean="0"/>
              <a:t>What Causes Acid Precipitation?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>
            <p:ph type="title"/>
          </p:nvPr>
        </p:nvSpPr>
        <p:spPr>
          <a:xfrm>
            <a:off x="455613" y="684213"/>
            <a:ext cx="7797800" cy="106838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How Acid Precipitation Affects Soils and Plants</a:t>
            </a:r>
            <a:endParaRPr lang="en-US" b="0" smtClean="0"/>
          </a:p>
        </p:txBody>
      </p:sp>
      <p:sp>
        <p:nvSpPr>
          <p:cNvPr id="1371142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600200"/>
            <a:ext cx="8229600" cy="4597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Acid precipitation can cause a drop in the pH of soil and water. This increase in the concentration of acid is called </a:t>
            </a:r>
            <a:r>
              <a:rPr lang="en-US" b="1" smtClean="0">
                <a:solidFill>
                  <a:srgbClr val="FFCC00"/>
                </a:solidFill>
              </a:rPr>
              <a:t>acidification</a:t>
            </a:r>
            <a:r>
              <a:rPr lang="en-US" smtClean="0">
                <a:solidFill>
                  <a:srgbClr val="FFCC00"/>
                </a:solidFill>
              </a:rPr>
              <a:t>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When the acidity of soil </a:t>
            </a:r>
            <a:r>
              <a:rPr lang="en-US" b="1" smtClean="0">
                <a:solidFill>
                  <a:srgbClr val="FFC000"/>
                </a:solidFill>
              </a:rPr>
              <a:t>increases</a:t>
            </a:r>
            <a:r>
              <a:rPr lang="en-US" smtClean="0"/>
              <a:t>, some nutrients are dissolved and washed away by rainwater. 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It also causes </a:t>
            </a:r>
            <a:r>
              <a:rPr lang="en-US" b="1" smtClean="0">
                <a:solidFill>
                  <a:srgbClr val="FFC000"/>
                </a:solidFill>
              </a:rPr>
              <a:t>aluminum</a:t>
            </a:r>
            <a:r>
              <a:rPr lang="en-US" smtClean="0"/>
              <a:t> and other toxic metals to be released and possibly absorbed by the roots of plants causing root damage. </a:t>
            </a:r>
          </a:p>
          <a:p>
            <a:pPr eaLnBrk="1" hangingPunct="1">
              <a:buClr>
                <a:srgbClr val="FFFFFF"/>
              </a:buClr>
            </a:pPr>
            <a:r>
              <a:rPr lang="en-US" b="1" smtClean="0">
                <a:solidFill>
                  <a:srgbClr val="FFC000"/>
                </a:solidFill>
              </a:rPr>
              <a:t>Sulfur dioxide</a:t>
            </a:r>
            <a:r>
              <a:rPr lang="en-US" smtClean="0"/>
              <a:t> in water vapor clogs the openings on the surfaces of plants.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11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>
            <p:ph type="title"/>
          </p:nvPr>
        </p:nvSpPr>
        <p:spPr>
          <a:xfrm>
            <a:off x="455613" y="684213"/>
            <a:ext cx="7797800" cy="731837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Acid Precipitation and Aquatic Ecosystems</a:t>
            </a:r>
            <a:endParaRPr lang="en-US" b="0" smtClean="0"/>
          </a:p>
        </p:txBody>
      </p:sp>
      <p:sp>
        <p:nvSpPr>
          <p:cNvPr id="1373190" name="Rectangle 6"/>
          <p:cNvSpPr>
            <a:spLocks noChangeArrowheads="1"/>
          </p:cNvSpPr>
          <p:nvPr>
            <p:ph type="body" idx="1"/>
          </p:nvPr>
        </p:nvSpPr>
        <p:spPr>
          <a:xfrm>
            <a:off x="428625" y="1498600"/>
            <a:ext cx="8229600" cy="4343400"/>
          </a:xfrm>
          <a:noFill/>
        </p:spPr>
        <p:txBody>
          <a:bodyPr/>
          <a:lstStyle/>
          <a:p>
            <a:pPr eaLnBrk="1" hangingPunct="1">
              <a:buClr>
                <a:srgbClr val="FFFFFF"/>
              </a:buClr>
            </a:pPr>
            <a:r>
              <a:rPr lang="en-US" smtClean="0"/>
              <a:t>Aquatic animals are adapted to live in an environment with a </a:t>
            </a:r>
            <a:r>
              <a:rPr lang="en-US" b="1" smtClean="0">
                <a:solidFill>
                  <a:srgbClr val="FFC000"/>
                </a:solidFill>
              </a:rPr>
              <a:t>particular</a:t>
            </a:r>
            <a:r>
              <a:rPr lang="en-US" smtClean="0"/>
              <a:t> pH range.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The result of acid precipitation on a lake can kill aquatic plants and animals.</a:t>
            </a:r>
          </a:p>
          <a:p>
            <a:pPr eaLnBrk="1" hangingPunct="1">
              <a:buClr>
                <a:srgbClr val="FFFFFF"/>
              </a:buClr>
            </a:pPr>
            <a:r>
              <a:rPr lang="en-US" smtClean="0"/>
              <a:t>In addition, acid precipitation causes </a:t>
            </a:r>
            <a:r>
              <a:rPr lang="en-US" b="1" smtClean="0">
                <a:solidFill>
                  <a:srgbClr val="FFC000"/>
                </a:solidFill>
              </a:rPr>
              <a:t>aluminum</a:t>
            </a:r>
            <a:r>
              <a:rPr lang="en-US" smtClean="0"/>
              <a:t> to leach out of the soil surrounding a lake.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Aluminum accumulates in the </a:t>
            </a:r>
            <a:r>
              <a:rPr lang="en-US" b="1" smtClean="0">
                <a:solidFill>
                  <a:srgbClr val="FFC000"/>
                </a:solidFill>
              </a:rPr>
              <a:t>gills of fish</a:t>
            </a:r>
            <a:r>
              <a:rPr lang="en-US" smtClean="0"/>
              <a:t> and interferes with </a:t>
            </a:r>
            <a:r>
              <a:rPr lang="en-US" b="1" smtClean="0">
                <a:solidFill>
                  <a:srgbClr val="FFC000"/>
                </a:solidFill>
              </a:rPr>
              <a:t>oxygen and salt</a:t>
            </a:r>
            <a:r>
              <a:rPr lang="en-US" smtClean="0"/>
              <a:t> exchange. </a:t>
            </a:r>
          </a:p>
          <a:p>
            <a:pPr lvl="1" eaLnBrk="1" hangingPunct="1">
              <a:buClr>
                <a:srgbClr val="FFFFFF"/>
              </a:buClr>
            </a:pPr>
            <a:r>
              <a:rPr lang="en-US" smtClean="0"/>
              <a:t>End result -&gt;fish are slowly suffocated</a:t>
            </a:r>
          </a:p>
          <a:p>
            <a:pPr eaLnBrk="1" hangingPunct="1">
              <a:buClr>
                <a:srgbClr val="FFFFFF"/>
              </a:buClr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90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4717</TotalTime>
  <Words>933</Words>
  <Application>Microsoft Office PowerPoint</Application>
  <PresentationFormat>On-screen Show (4:3)</PresentationFormat>
  <Paragraphs>79</Paragraphs>
  <Slides>20</Slides>
  <Notes>15</Notes>
  <HiddenSlides>0</HiddenSlides>
  <MMClips>3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19</vt:i4>
      </vt:variant>
    </vt:vector>
  </HeadingPairs>
  <TitlesOfParts>
    <vt:vector size="42" baseType="lpstr">
      <vt:lpstr>Arial</vt:lpstr>
      <vt:lpstr>Times</vt:lpstr>
      <vt:lpstr>1_Custom Design</vt:lpstr>
      <vt:lpstr>Day one</vt:lpstr>
      <vt:lpstr>What Causes Acid Precipitation?</vt:lpstr>
      <vt:lpstr>What Causes Acid Precipitation?</vt:lpstr>
      <vt:lpstr>What Causes Acid Precipitation?</vt:lpstr>
      <vt:lpstr>What Causes Acid Precipitation?</vt:lpstr>
      <vt:lpstr>What Causes Acid Precipitation?</vt:lpstr>
      <vt:lpstr>What Causes Acid Precipitation?</vt:lpstr>
      <vt:lpstr>How Acid Precipitation Affects Soils and Plants</vt:lpstr>
      <vt:lpstr>Acid Precipitation and Aquatic Ecosystems</vt:lpstr>
      <vt:lpstr>Acid Precipitation and Aquatic Ecosystems</vt:lpstr>
      <vt:lpstr>Acid Precipitation and Aquatic Ecosystems</vt:lpstr>
      <vt:lpstr>Acid Precipitation and Humans</vt:lpstr>
      <vt:lpstr>Acid Precipitation and Humans</vt:lpstr>
      <vt:lpstr>International Conflict</vt:lpstr>
      <vt:lpstr>International Conflict</vt:lpstr>
      <vt:lpstr>International Cooperation</vt:lpstr>
      <vt:lpstr>Coal Combustion and Acid Rain</vt:lpstr>
      <vt:lpstr>How Stuff Works:  Energy and Acid Rain</vt:lpstr>
      <vt:lpstr>Tim and Moby pH Scale Video</vt:lpstr>
      <vt:lpstr>Ticket out the Door</vt:lpstr>
      <vt:lpstr>Chapter</vt:lpstr>
      <vt:lpstr>ELI Sect 1</vt:lpstr>
      <vt:lpstr>ELI Sect 2</vt:lpstr>
      <vt:lpstr>ELI Sect 3</vt:lpstr>
      <vt:lpstr>ELI Sect 4</vt:lpstr>
      <vt:lpstr>ELI STP</vt:lpstr>
      <vt:lpstr>Image/Math</vt:lpstr>
      <vt:lpstr>Bellringers</vt:lpstr>
      <vt:lpstr>Transparencies</vt:lpstr>
      <vt:lpstr>VIs Con</vt:lpstr>
      <vt:lpstr>Resources</vt:lpstr>
      <vt:lpstr>Chapter menu</vt:lpstr>
      <vt:lpstr>No CNN</vt:lpstr>
      <vt:lpstr>Chapter Presentation</vt:lpstr>
      <vt:lpstr>Image and Activity Bank</vt:lpstr>
      <vt:lpstr>Standardized Test Prep</vt:lpstr>
      <vt:lpstr>Section 1</vt:lpstr>
      <vt:lpstr>Section 2</vt:lpstr>
      <vt:lpstr>Section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Terry Senechek</dc:creator>
  <cp:lastModifiedBy>tseneche</cp:lastModifiedBy>
  <cp:revision>713</cp:revision>
  <cp:lastPrinted>2004-02-20T14:12:55Z</cp:lastPrinted>
  <dcterms:modified xsi:type="dcterms:W3CDTF">2013-03-19T11:28:24Z</dcterms:modified>
</cp:coreProperties>
</file>