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525" r:id="rId2"/>
    <p:sldId id="471" r:id="rId3"/>
    <p:sldId id="473" r:id="rId4"/>
    <p:sldId id="474" r:id="rId5"/>
    <p:sldId id="475" r:id="rId6"/>
    <p:sldId id="472" r:id="rId7"/>
    <p:sldId id="476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77" r:id="rId16"/>
    <p:sldId id="485" r:id="rId17"/>
    <p:sldId id="524" r:id="rId18"/>
    <p:sldId id="527" r:id="rId19"/>
    <p:sldId id="528" r:id="rId20"/>
    <p:sldId id="529" r:id="rId21"/>
    <p:sldId id="526" r:id="rId22"/>
  </p:sldIdLst>
  <p:sldSz cx="9144000" cy="6858000" type="screen4x3"/>
  <p:notesSz cx="6858000" cy="9144000"/>
  <p:custShowLst>
    <p:custShow name="Chapter" id="0">
      <p:sldLst/>
    </p:custShow>
    <p:custShow name="ELI Sect 1" id="1">
      <p:sldLst/>
    </p:custShow>
    <p:custShow name="ELI Sect 2" id="2">
      <p:sldLst/>
    </p:custShow>
    <p:custShow name="ELI Sect 3" id="3">
      <p:sldLst/>
    </p:custShow>
    <p:custShow name="ELI Sect 4" id="4">
      <p:sldLst/>
    </p:custShow>
    <p:custShow name="ELI STP" id="5">
      <p:sldLst/>
    </p:custShow>
    <p:custShow name="Image/Math" id="6">
      <p:sldLst>
        <p:sld r:id="rId3"/>
        <p:sld r:id="rId7"/>
        <p:sld r:id="rId6"/>
        <p:sld r:id="rId8"/>
        <p:sld r:id="rId4"/>
        <p:sld r:id="rId5"/>
      </p:sldLst>
    </p:custShow>
    <p:custShow name="Bellringers" id="7">
      <p:sldLst/>
    </p:custShow>
    <p:custShow name="Transparencies" id="8">
      <p:sldLst/>
    </p:custShow>
    <p:custShow name="VIs Con" id="9">
      <p:sldLst/>
    </p:custShow>
    <p:custShow name="Resources" id="10">
      <p:sldLst/>
    </p:custShow>
    <p:custShow name="Chapter menu" id="11">
      <p:sldLst/>
    </p:custShow>
    <p:custShow name="No CNN" id="12">
      <p:sldLst>
        <p:sld r:id="rId16"/>
      </p:sldLst>
    </p:custShow>
    <p:custShow name="Chapter Presentation" id="13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"/>
        <p:sld r:id="rId22"/>
        <p:sld r:id="rId19"/>
        <p:sld r:id="rId21"/>
        <p:sld r:id="rId20"/>
      </p:sldLst>
    </p:custShow>
    <p:custShow name="Image and Activity Bank" id="14">
      <p:sldLst/>
    </p:custShow>
    <p:custShow name="Standardized Test Prep" id="15">
      <p:sldLst/>
    </p:custShow>
    <p:custShow name="Section 1" id="16">
      <p:sldLst/>
    </p:custShow>
    <p:custShow name="Section 2" id="17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</p:sldLst>
    </p:custShow>
    <p:custShow name="Section 3" id="18">
      <p:sldLst>
        <p:sld r:id="rId2"/>
        <p:sld r:id="rId22"/>
        <p:sld r:id="rId19"/>
        <p:sld r:id="rId21"/>
        <p:sld r:id="rId20"/>
      </p:sldLst>
    </p:custShow>
  </p:custShowLst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3300"/>
    <a:srgbClr val="000099"/>
    <a:srgbClr val="FFCC00"/>
    <a:srgbClr val="CC0000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 snapToObjects="1">
      <p:cViewPr>
        <p:scale>
          <a:sx n="66" d="100"/>
          <a:sy n="66" d="100"/>
        </p:scale>
        <p:origin x="-636" y="-168"/>
      </p:cViewPr>
      <p:guideLst>
        <p:guide orient="horz" pos="1008"/>
        <p:guide pos="336"/>
      </p:guideLst>
    </p:cSldViewPr>
  </p:slideViewPr>
  <p:outlineViewPr>
    <p:cViewPr>
      <p:scale>
        <a:sx n="50" d="100"/>
        <a:sy n="50" d="100"/>
      </p:scale>
      <p:origin x="0" y="2316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Objects="1">
      <p:cViewPr varScale="1">
        <p:scale>
          <a:sx n="111" d="100"/>
          <a:sy n="111" d="100"/>
        </p:scale>
        <p:origin x="-104" y="-3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env_sci_conte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2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4800600" y="6197600"/>
            <a:ext cx="8382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5829300" y="6184900"/>
            <a:ext cx="81915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4">
            <a:hlinkClick r:id="" action="ppaction://hlinkshowjump?jump=first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838950" y="6197600"/>
            <a:ext cx="1066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15">
            <a:hlinkClick r:id="" action="ppaction://hlinkshowjump?jump=endshow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045450" y="6191250"/>
            <a:ext cx="8318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3" name="Text Box 5"/>
          <p:cNvSpPr txBox="1">
            <a:spLocks noChangeArrowheads="1"/>
          </p:cNvSpPr>
          <p:nvPr userDrawn="1"/>
        </p:nvSpPr>
        <p:spPr bwMode="auto">
          <a:xfrm>
            <a:off x="228600" y="76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baseline="0" smtClean="0">
                <a:solidFill>
                  <a:schemeClr val="bg1"/>
                </a:solidFill>
              </a:rPr>
              <a:t>Air</a:t>
            </a:r>
          </a:p>
        </p:txBody>
      </p:sp>
      <p:sp>
        <p:nvSpPr>
          <p:cNvPr id="1034" name="Text Box 6"/>
          <p:cNvSpPr txBox="1">
            <a:spLocks noChangeArrowheads="1"/>
          </p:cNvSpPr>
          <p:nvPr userDrawn="1"/>
        </p:nvSpPr>
        <p:spPr bwMode="auto">
          <a:xfrm>
            <a:off x="7239000" y="7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baseline="0" smtClean="0">
                <a:solidFill>
                  <a:schemeClr val="bg1"/>
                </a:solidFill>
              </a:rPr>
              <a:t>Section 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HRJ6njStTec?&amp;hl=en_US&amp;rel=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z7Dckph9Dhk?&amp;hl=en_US&amp;rel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jifoNSXvTuQ?hl=en_US&amp;&amp;rel=0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Day one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Chapter 12 , Air</a:t>
            </a:r>
          </a:p>
          <a:p>
            <a:pPr algn="ctr"/>
            <a:r>
              <a:rPr lang="en-US" smtClean="0"/>
              <a:t>Section 2:  Air, Nose, and Light 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Radon Gas</a:t>
            </a:r>
            <a:endParaRPr lang="en-US" b="0" smtClean="0"/>
          </a:p>
        </p:txBody>
      </p:sp>
      <p:sp>
        <p:nvSpPr>
          <p:cNvPr id="1270790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28750"/>
            <a:ext cx="56673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When people inhale the dust, radon enters their lungs. In the lungs, radon can destroy the </a:t>
            </a:r>
            <a:r>
              <a:rPr lang="en-US" b="1" smtClean="0">
                <a:solidFill>
                  <a:srgbClr val="FFC000"/>
                </a:solidFill>
              </a:rPr>
              <a:t>genetic material</a:t>
            </a:r>
            <a:r>
              <a:rPr lang="en-US" smtClean="0"/>
              <a:t> in cells that line the air passages.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Such damage can lead to </a:t>
            </a:r>
            <a:r>
              <a:rPr lang="en-US" b="1" smtClean="0">
                <a:solidFill>
                  <a:srgbClr val="FFC000"/>
                </a:solidFill>
              </a:rPr>
              <a:t>cancer</a:t>
            </a:r>
            <a:r>
              <a:rPr lang="en-US" smtClean="0"/>
              <a:t>, especially among people who smoke.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Radon is the </a:t>
            </a:r>
            <a:r>
              <a:rPr lang="en-US" b="1" smtClean="0">
                <a:solidFill>
                  <a:srgbClr val="FFC000"/>
                </a:solidFill>
              </a:rPr>
              <a:t>second-leading</a:t>
            </a:r>
            <a:r>
              <a:rPr lang="en-US" smtClean="0"/>
              <a:t> cause of lung cancer in the United States.</a:t>
            </a:r>
          </a:p>
        </p:txBody>
      </p:sp>
      <p:pic>
        <p:nvPicPr>
          <p:cNvPr id="11268" name="Picture 5" descr="http://www.epa.gov/radon/images/citgui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5" y="2286000"/>
            <a:ext cx="21621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79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>
            <p:ph type="title"/>
          </p:nvPr>
        </p:nvSpPr>
        <p:spPr>
          <a:xfrm>
            <a:off x="457200" y="533400"/>
            <a:ext cx="8229600" cy="731838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Asbestos</a:t>
            </a:r>
            <a:endParaRPr lang="en-US" b="0" smtClean="0"/>
          </a:p>
        </p:txBody>
      </p:sp>
      <p:sp>
        <p:nvSpPr>
          <p:cNvPr id="1272838" name="Rectangle 6"/>
          <p:cNvSpPr>
            <a:spLocks noChangeArrowheads="1"/>
          </p:cNvSpPr>
          <p:nvPr>
            <p:ph type="body" idx="1"/>
          </p:nvPr>
        </p:nvSpPr>
        <p:spPr>
          <a:xfrm>
            <a:off x="392113" y="1282700"/>
            <a:ext cx="5475287" cy="45085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C00"/>
                </a:solidFill>
              </a:rPr>
              <a:t>Asbestos</a:t>
            </a:r>
            <a:r>
              <a:rPr lang="en-US" b="1" smtClean="0"/>
              <a:t> </a:t>
            </a:r>
            <a:r>
              <a:rPr lang="en-US" smtClean="0"/>
              <a:t>is any of six silicate minerals that form bundles of minute fibers that are heat resistant, flexible, and durable.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Asbestos is primarily used as an </a:t>
            </a:r>
            <a:r>
              <a:rPr lang="en-US" b="1" smtClean="0">
                <a:solidFill>
                  <a:srgbClr val="FFC000"/>
                </a:solidFill>
              </a:rPr>
              <a:t>insulator and as a fire retardant</a:t>
            </a:r>
            <a:r>
              <a:rPr lang="en-US" smtClean="0"/>
              <a:t>, and it was used extensively in building materials.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However, for all of its uses, the government banned the use of most asbestos products in the early 1970s.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12292" name="Picture 5" descr="http://www.marksclearing.com/Images/asbestos-fibresam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1688" y="1981200"/>
            <a:ext cx="306705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2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2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2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283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Asbestos</a:t>
            </a:r>
            <a:endParaRPr lang="en-US" b="0" smtClean="0"/>
          </a:p>
        </p:txBody>
      </p:sp>
      <p:sp>
        <p:nvSpPr>
          <p:cNvPr id="1274886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53625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That was because exposure to asbestos in the air is very dangerous.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Asbestos fibers can </a:t>
            </a:r>
            <a:r>
              <a:rPr lang="en-US" b="1" smtClean="0">
                <a:solidFill>
                  <a:srgbClr val="FFC000"/>
                </a:solidFill>
              </a:rPr>
              <a:t>cut and scar</a:t>
            </a:r>
            <a:r>
              <a:rPr lang="en-US" smtClean="0"/>
              <a:t> the lungs, causing the disease asbestosis.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Victims of the disease have more and more difficulty breathing and may eventually die of heart failure.</a:t>
            </a:r>
          </a:p>
        </p:txBody>
      </p:sp>
      <p:pic>
        <p:nvPicPr>
          <p:cNvPr id="13316" name="Picture 5" descr="http://www.conservation.ca.gov/cgs/minerals/PublishingImages/asbestos2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3263" y="2286000"/>
            <a:ext cx="3125787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4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4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4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488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Noise Pollution</a:t>
            </a:r>
            <a:endParaRPr lang="en-US" b="0" smtClean="0"/>
          </a:p>
        </p:txBody>
      </p:sp>
      <p:sp>
        <p:nvSpPr>
          <p:cNvPr id="1276934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A sound of any kind is called a </a:t>
            </a:r>
            <a:r>
              <a:rPr lang="en-US" b="1" smtClean="0">
                <a:solidFill>
                  <a:srgbClr val="FFC000"/>
                </a:solidFill>
              </a:rPr>
              <a:t>noise</a:t>
            </a:r>
            <a:r>
              <a:rPr lang="en-US" smtClean="0"/>
              <a:t>. However, some noises are unnecessary and can cause noise pollution.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Health problems that can be caused by noise pollution include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loss of hearing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high blood pressure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stress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Noise can also cause </a:t>
            </a:r>
            <a:r>
              <a:rPr lang="en-US" b="1" smtClean="0">
                <a:solidFill>
                  <a:srgbClr val="FFC000"/>
                </a:solidFill>
              </a:rPr>
              <a:t>loss of sleep</a:t>
            </a:r>
            <a:r>
              <a:rPr lang="en-US" smtClean="0"/>
              <a:t>, which may lead to decreased productivity at work and in the classroom.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693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>
            <p:ph type="title"/>
          </p:nvPr>
        </p:nvSpPr>
        <p:spPr>
          <a:xfrm>
            <a:off x="457200" y="533400"/>
            <a:ext cx="8229600" cy="731838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Noise Pollution</a:t>
            </a:r>
            <a:endParaRPr lang="en-US" b="0" smtClean="0"/>
          </a:p>
        </p:txBody>
      </p:sp>
      <p:sp>
        <p:nvSpPr>
          <p:cNvPr id="1278982" name="Rectangle 6"/>
          <p:cNvSpPr>
            <a:spLocks noChangeArrowheads="1"/>
          </p:cNvSpPr>
          <p:nvPr>
            <p:ph type="body" idx="1"/>
          </p:nvPr>
        </p:nvSpPr>
        <p:spPr>
          <a:xfrm>
            <a:off x="228600" y="1143000"/>
            <a:ext cx="5334000" cy="54102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000" smtClean="0"/>
              <a:t>A </a:t>
            </a:r>
            <a:r>
              <a:rPr lang="en-US" sz="2000" b="1" smtClean="0">
                <a:solidFill>
                  <a:srgbClr val="FFCC00"/>
                </a:solidFill>
              </a:rPr>
              <a:t>decibel</a:t>
            </a:r>
            <a:r>
              <a:rPr lang="en-US" sz="2000" smtClean="0"/>
              <a:t> is the most common unit used to measure loudness, and is abbreviated dB.</a:t>
            </a:r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The quietest sound that a human ear can hear is represented by </a:t>
            </a:r>
            <a:r>
              <a:rPr lang="en-US" sz="2000" b="1" smtClean="0">
                <a:solidFill>
                  <a:srgbClr val="FFC000"/>
                </a:solidFill>
              </a:rPr>
              <a:t>0 dB</a:t>
            </a:r>
            <a:r>
              <a:rPr lang="en-US" sz="2000" smtClean="0"/>
              <a:t>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smtClean="0"/>
              <a:t>For each increase in decibel intensity, the decibel level is 10 times higher than the previous level.</a:t>
            </a:r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A sound of 120 dB is at the threshold of pain. Permanent deafness may come as a result of continuous exposure to sounds over 120 dB.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15364" name="Picture 5" descr="https://encrypted-tbn1.gstatic.com/images?q=tbn:ANd9GcRYCj-jyiXR3ipaWVymiYrnmOVuuPT1AjS9TiahbisdyC6pC9J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09800"/>
            <a:ext cx="33210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898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Noise Pollution</a:t>
            </a:r>
          </a:p>
        </p:txBody>
      </p:sp>
      <p:pic>
        <p:nvPicPr>
          <p:cNvPr id="16387" name="Picture 11" descr="12_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9925" y="1676400"/>
            <a:ext cx="26574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Light Pollution</a:t>
            </a:r>
            <a:endParaRPr lang="en-US" b="0" smtClean="0"/>
          </a:p>
        </p:txBody>
      </p:sp>
      <p:sp>
        <p:nvSpPr>
          <p:cNvPr id="1281030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48291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Light pollution</a:t>
            </a:r>
            <a:r>
              <a:rPr lang="en-US" smtClean="0"/>
              <a:t> does not present a direct hazard to human health, but it does negatively affect our environment.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The use of </a:t>
            </a:r>
            <a:r>
              <a:rPr lang="en-US" b="1" smtClean="0">
                <a:solidFill>
                  <a:srgbClr val="FFC000"/>
                </a:solidFill>
              </a:rPr>
              <a:t>inefficient lighting</a:t>
            </a:r>
            <a:r>
              <a:rPr lang="en-US" smtClean="0"/>
              <a:t> in urban areas is diminishing our view of the night sky.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In urban areas, the sky is often much brighter than the natural sky.</a:t>
            </a:r>
          </a:p>
        </p:txBody>
      </p:sp>
      <p:pic>
        <p:nvPicPr>
          <p:cNvPr id="17412" name="Picture 5" descr="https://www.astrosociety.org/edu/publications/tnl/44/images/ligh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00200"/>
            <a:ext cx="22479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3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>
            <p:ph type="title"/>
          </p:nvPr>
        </p:nvSpPr>
        <p:spPr>
          <a:xfrm>
            <a:off x="428625" y="487363"/>
            <a:ext cx="8229600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Light Pollution</a:t>
            </a:r>
            <a:endParaRPr lang="en-US" b="0" smtClean="0"/>
          </a:p>
        </p:txBody>
      </p:sp>
      <p:sp>
        <p:nvSpPr>
          <p:cNvPr id="1354758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066800"/>
            <a:ext cx="82581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1800" smtClean="0"/>
              <a:t>A more important environmental concern of inefficient lighting is </a:t>
            </a:r>
            <a:r>
              <a:rPr lang="en-US" sz="1800" b="1" smtClean="0">
                <a:solidFill>
                  <a:srgbClr val="FFC000"/>
                </a:solidFill>
              </a:rPr>
              <a:t>energy waste</a:t>
            </a:r>
            <a:r>
              <a:rPr lang="en-US" sz="1800" smtClean="0"/>
              <a:t>. </a:t>
            </a:r>
          </a:p>
          <a:p>
            <a:pPr eaLnBrk="1" hangingPunct="1">
              <a:buClr>
                <a:srgbClr val="FFFFFF"/>
              </a:buClr>
            </a:pPr>
            <a:r>
              <a:rPr lang="en-US" sz="1800" smtClean="0"/>
              <a:t>Energy is wasted when a light is directed upward into the night sky and lost to space.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1800" smtClean="0"/>
              <a:t>Examples:  </a:t>
            </a:r>
          </a:p>
          <a:p>
            <a:pPr lvl="2" eaLnBrk="1" hangingPunct="1">
              <a:buClr>
                <a:srgbClr val="FFFFFF"/>
              </a:buClr>
            </a:pPr>
            <a:r>
              <a:rPr lang="en-US" sz="1800" b="1" smtClean="0">
                <a:solidFill>
                  <a:srgbClr val="FFC000"/>
                </a:solidFill>
              </a:rPr>
              <a:t>lighting on billboards </a:t>
            </a:r>
          </a:p>
          <a:p>
            <a:pPr lvl="2" eaLnBrk="1" hangingPunct="1">
              <a:buClr>
                <a:srgbClr val="FFFFFF"/>
              </a:buClr>
            </a:pPr>
            <a:r>
              <a:rPr lang="en-US" sz="1800" b="1" smtClean="0">
                <a:solidFill>
                  <a:srgbClr val="FFC000"/>
                </a:solidFill>
              </a:rPr>
              <a:t>poor-quality street lights</a:t>
            </a:r>
          </a:p>
          <a:p>
            <a:pPr lvl="2" eaLnBrk="1" hangingPunct="1">
              <a:buClr>
                <a:srgbClr val="FFFFFF"/>
              </a:buClr>
            </a:pPr>
            <a:r>
              <a:rPr lang="en-US" sz="1800" b="1" smtClean="0">
                <a:solidFill>
                  <a:srgbClr val="FFC000"/>
                </a:solidFill>
              </a:rPr>
              <a:t>the lighting of building exteriors</a:t>
            </a:r>
          </a:p>
          <a:p>
            <a:pPr eaLnBrk="1" hangingPunct="1">
              <a:buClr>
                <a:srgbClr val="FFFFFF"/>
              </a:buClr>
            </a:pPr>
            <a:r>
              <a:rPr lang="en-US" sz="1800" smtClean="0"/>
              <a:t>Solutions to this problem: 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1800" b="1" smtClean="0">
                <a:solidFill>
                  <a:srgbClr val="FFC000"/>
                </a:solidFill>
              </a:rPr>
              <a:t>Shielding light </a:t>
            </a:r>
            <a:r>
              <a:rPr lang="en-US" sz="1800" smtClean="0"/>
              <a:t>so it is directed downward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1800" smtClean="0"/>
              <a:t>Using </a:t>
            </a:r>
            <a:r>
              <a:rPr lang="en-US" sz="1800" b="1" smtClean="0">
                <a:solidFill>
                  <a:srgbClr val="FFC000"/>
                </a:solidFill>
              </a:rPr>
              <a:t>time controls </a:t>
            </a:r>
            <a:r>
              <a:rPr lang="en-US" sz="1800" smtClean="0"/>
              <a:t>so that light is used only when needed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1800" smtClean="0"/>
              <a:t>Using </a:t>
            </a:r>
            <a:r>
              <a:rPr lang="en-US" sz="1800" b="1" smtClean="0">
                <a:solidFill>
                  <a:srgbClr val="FFC000"/>
                </a:solidFill>
              </a:rPr>
              <a:t>low-pressure sodium </a:t>
            </a:r>
            <a:r>
              <a:rPr lang="en-US" sz="1800" smtClean="0"/>
              <a:t>sources, which are the most energy-efficient sources of light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475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Human Pollution YouTube Video</a:t>
            </a:r>
          </a:p>
        </p:txBody>
      </p:sp>
      <p:pic>
        <p:nvPicPr>
          <p:cNvPr id="4" name="HRJ6njStTec?&amp;hl=en_US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79600" y="1417638"/>
            <a:ext cx="5740400" cy="43053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Noise Pollution YouTube Video</a:t>
            </a:r>
          </a:p>
        </p:txBody>
      </p:sp>
      <p:pic>
        <p:nvPicPr>
          <p:cNvPr id="4" name="z7Dckph9Dhk?&amp;hl=en_US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79600" y="1431925"/>
            <a:ext cx="5359400" cy="40195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>
            <p:ph type="title"/>
          </p:nvPr>
        </p:nvSpPr>
        <p:spPr>
          <a:xfrm>
            <a:off x="479425" y="533400"/>
            <a:ext cx="8229600" cy="731838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Air Pollution</a:t>
            </a:r>
            <a:endParaRPr lang="en-US" b="0" smtClean="0"/>
          </a:p>
        </p:txBody>
      </p:sp>
      <p:sp>
        <p:nvSpPr>
          <p:cNvPr id="1252358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143000"/>
            <a:ext cx="46005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200" smtClean="0"/>
              <a:t>Serious health problems, especially for people who are very young, very old, or who have heart or lung problems.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Air pollution adds to the </a:t>
            </a:r>
            <a:r>
              <a:rPr lang="en-US" sz="2200" b="1" smtClean="0">
                <a:solidFill>
                  <a:srgbClr val="FFC000"/>
                </a:solidFill>
              </a:rPr>
              <a:t>effects of existing diseases</a:t>
            </a:r>
            <a:r>
              <a:rPr lang="en-US" sz="2200" smtClean="0"/>
              <a:t> such as </a:t>
            </a:r>
            <a:r>
              <a:rPr lang="en-US" sz="2200" b="1" smtClean="0">
                <a:solidFill>
                  <a:srgbClr val="FFC000"/>
                </a:solidFill>
              </a:rPr>
              <a:t>emphysema, heart disease, and lung cancer</a:t>
            </a:r>
            <a:r>
              <a:rPr lang="en-US" sz="2200" smtClean="0"/>
              <a:t>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The American Lung Association has estimated that Americans pay tens of billions of dollars a year in health costs to treat respiratory diseases caused by air pollution.</a:t>
            </a:r>
          </a:p>
        </p:txBody>
      </p:sp>
      <p:pic>
        <p:nvPicPr>
          <p:cNvPr id="3076" name="Picture 5" descr="http://www.atsdr.cdc.gov/general/images/airpollu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03676">
            <a:off x="5157788" y="2419350"/>
            <a:ext cx="3711575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235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Asbestos YouTube Video</a:t>
            </a:r>
          </a:p>
        </p:txBody>
      </p:sp>
      <p:pic>
        <p:nvPicPr>
          <p:cNvPr id="4" name="jifoNSXvTuQ?hl=en_US&amp;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1417638"/>
            <a:ext cx="5511800" cy="4133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Ticket out the Door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mtClean="0"/>
              <a:t>List three short-term effects of air pollution on a person’s health.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List three long-term effects of air pollution on a person’s health.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What are major sources of indoor air pollution?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What is sick building syndrome caused by?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How is radon produced?</a:t>
            </a:r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>
            <p:ph type="title"/>
          </p:nvPr>
        </p:nvSpPr>
        <p:spPr>
          <a:xfrm>
            <a:off x="455613" y="411163"/>
            <a:ext cx="7797800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Short-Term Effects of Air Pollution on Health</a:t>
            </a:r>
            <a:endParaRPr lang="en-US" b="0" smtClean="0"/>
          </a:p>
        </p:txBody>
      </p:sp>
      <p:sp>
        <p:nvSpPr>
          <p:cNvPr id="1256454" name="Rectangle 6"/>
          <p:cNvSpPr>
            <a:spLocks noChangeArrowheads="1"/>
          </p:cNvSpPr>
          <p:nvPr>
            <p:ph type="body" idx="1"/>
          </p:nvPr>
        </p:nvSpPr>
        <p:spPr>
          <a:xfrm>
            <a:off x="455613" y="1143000"/>
            <a:ext cx="8229600" cy="4724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000" smtClean="0"/>
              <a:t>Many of the effects of air pollution on people’s health are short-term and reversible if their exposure to air pollution decreases.</a:t>
            </a:r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The short-term effects of air pollution on people’s health include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headache</a:t>
            </a:r>
            <a:r>
              <a:rPr lang="en-US" sz="2000" smtClean="0"/>
              <a:t>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nausea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irritation to the eyes, nose, and throat</a:t>
            </a:r>
            <a:r>
              <a:rPr lang="en-US" sz="2000" smtClean="0"/>
              <a:t>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coughing</a:t>
            </a:r>
            <a:r>
              <a:rPr lang="en-US" sz="2000" smtClean="0"/>
              <a:t>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tightness</a:t>
            </a:r>
            <a:r>
              <a:rPr lang="en-US" sz="2000" smtClean="0"/>
              <a:t> in the chest and upper respiratory infections, such as bronchitis and pneumonia.</a:t>
            </a:r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Pollution can also make the conditions of asthma and emphysema worse for certain individuals.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4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4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>
            <p:ph type="title"/>
          </p:nvPr>
        </p:nvSpPr>
        <p:spPr>
          <a:xfrm>
            <a:off x="455613" y="684213"/>
            <a:ext cx="7797800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Long-Term Health Effects of Air Pollution</a:t>
            </a:r>
            <a:endParaRPr lang="en-US" b="0" smtClean="0"/>
          </a:p>
        </p:txBody>
      </p:sp>
      <p:sp>
        <p:nvSpPr>
          <p:cNvPr id="1258502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55911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Long-term effects on health that have been linked to air pollution include: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emphysema</a:t>
            </a:r>
            <a:r>
              <a:rPr lang="en-US" smtClean="0"/>
              <a:t>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lung cancer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heart disease</a:t>
            </a:r>
            <a:r>
              <a:rPr lang="en-US" smtClean="0"/>
              <a:t>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Long-term exposure to air pollution may worsen medical conditions suffered by older people and may damage the lungs of children.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5124" name="Picture 5" descr="http://www.mfe.govt.nz/issues/air/images/summersm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133600"/>
            <a:ext cx="32670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8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8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8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8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8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850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>
            <p:ph type="title"/>
          </p:nvPr>
        </p:nvSpPr>
        <p:spPr>
          <a:xfrm>
            <a:off x="457200" y="487363"/>
            <a:ext cx="8229600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Indoor Air Pollution</a:t>
            </a:r>
            <a:endParaRPr lang="en-US" b="0" smtClean="0"/>
          </a:p>
        </p:txBody>
      </p:sp>
      <p:sp>
        <p:nvSpPr>
          <p:cNvPr id="1260550" name="Rectangle 6"/>
          <p:cNvSpPr>
            <a:spLocks noChangeArrowheads="1"/>
          </p:cNvSpPr>
          <p:nvPr>
            <p:ph type="body" idx="1"/>
          </p:nvPr>
        </p:nvSpPr>
        <p:spPr>
          <a:xfrm>
            <a:off x="457200" y="990600"/>
            <a:ext cx="8229600" cy="48006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200" smtClean="0"/>
              <a:t>The quality of air inside a home or building is sometimes worse than the quality of air outside.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Major sources of pollution: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Plastics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Industrial chemicals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These compounds can be found in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Carpets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Building materials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Paints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Furniture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6148" name="Picture 5" descr="http://www.iceageheatingairconditioning.com/images/indoor_air_qua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450" y="1828800"/>
            <a:ext cx="29273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5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Indoor Air Pollution</a:t>
            </a:r>
          </a:p>
        </p:txBody>
      </p:sp>
      <p:pic>
        <p:nvPicPr>
          <p:cNvPr id="7171" name="Picture 8" descr="12_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75993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>
            <p:ph type="title"/>
          </p:nvPr>
        </p:nvSpPr>
        <p:spPr>
          <a:xfrm>
            <a:off x="457200" y="533400"/>
            <a:ext cx="8229600" cy="731838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Indoor Air Pollution</a:t>
            </a:r>
            <a:endParaRPr lang="en-US" b="0" smtClean="0"/>
          </a:p>
        </p:txBody>
      </p:sp>
      <p:sp>
        <p:nvSpPr>
          <p:cNvPr id="1262598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265238"/>
            <a:ext cx="6429375" cy="4754562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C00"/>
                </a:solidFill>
              </a:rPr>
              <a:t>Sick-building syndrome</a:t>
            </a:r>
            <a:r>
              <a:rPr lang="en-US" sz="2200" b="1" smtClean="0"/>
              <a:t> </a:t>
            </a:r>
            <a:r>
              <a:rPr lang="en-US" sz="2200" smtClean="0"/>
              <a:t>is a set of symptoms can affect workers in airtight office buildings: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headache</a:t>
            </a:r>
            <a:r>
              <a:rPr lang="en-US" sz="2200" smtClean="0"/>
              <a:t>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fatigue</a:t>
            </a:r>
            <a:r>
              <a:rPr lang="en-US" sz="2200" smtClean="0"/>
              <a:t>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eye irritation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dizziness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Sick-building syndrome is believed to be caused by </a:t>
            </a:r>
            <a:r>
              <a:rPr lang="en-US" sz="2200" b="1" smtClean="0">
                <a:solidFill>
                  <a:srgbClr val="FFC000"/>
                </a:solidFill>
              </a:rPr>
              <a:t>indoor air pollutants</a:t>
            </a:r>
            <a:r>
              <a:rPr lang="en-US" sz="2200" smtClean="0"/>
              <a:t>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Sick-building syndrome is most common in </a:t>
            </a:r>
            <a:r>
              <a:rPr lang="en-US" sz="2200" b="1" smtClean="0">
                <a:solidFill>
                  <a:srgbClr val="FFC000"/>
                </a:solidFill>
              </a:rPr>
              <a:t>hot places</a:t>
            </a:r>
            <a:r>
              <a:rPr lang="en-US" sz="2200" smtClean="0"/>
              <a:t> where buildings are tightly sealed to keep out the heat.</a:t>
            </a:r>
          </a:p>
        </p:txBody>
      </p:sp>
      <p:pic>
        <p:nvPicPr>
          <p:cNvPr id="8196" name="Picture 5" descr="https://encrypted-tbn3.gstatic.com/images?q=tbn:ANd9GcSLHoMoB2sene0460yLDSgTjA-rqCQOUdelxYOUiZJlDdhYxgf1F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981200"/>
            <a:ext cx="24669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2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2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2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2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2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2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259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Indoor Air Pollution</a:t>
            </a:r>
            <a:endParaRPr lang="en-US" b="0" smtClean="0"/>
          </a:p>
        </p:txBody>
      </p:sp>
      <p:sp>
        <p:nvSpPr>
          <p:cNvPr id="1266694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60483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Identifying and removing</a:t>
            </a:r>
            <a:r>
              <a:rPr lang="en-US" smtClean="0"/>
              <a:t> the sources of indoor air pollution is the most effective way to maintain good indoor quality.</a:t>
            </a:r>
          </a:p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Ventilation</a:t>
            </a:r>
            <a:r>
              <a:rPr lang="en-US" smtClean="0"/>
              <a:t>, or mixing outdoor air with indoor air, is also necessary for good air quality.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When activities such as renovation and painting, which cause indoor air pollution, are undertaken, ventilation should be increased.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9220" name="Picture 5" descr="http://1.bp.blogspot.com/-nkWI1Xmxwto/TocayVniO9I/AAAAAAAAAYk/xDI3ZQj6yyE/s1600/Round_ventilation_f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1905000"/>
            <a:ext cx="26368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Radon Gas</a:t>
            </a:r>
            <a:endParaRPr lang="en-US" b="0" smtClean="0"/>
          </a:p>
        </p:txBody>
      </p:sp>
      <p:sp>
        <p:nvSpPr>
          <p:cNvPr id="1268742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59721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Radon gas</a:t>
            </a:r>
            <a:r>
              <a:rPr lang="en-US" smtClean="0"/>
              <a:t> is colorless, tasteless, odorless, and radioactive. </a:t>
            </a:r>
          </a:p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Radon</a:t>
            </a:r>
            <a:r>
              <a:rPr lang="en-US" smtClean="0"/>
              <a:t> is one of the elements produced by the decay of </a:t>
            </a:r>
            <a:r>
              <a:rPr lang="en-US" b="1" smtClean="0">
                <a:solidFill>
                  <a:srgbClr val="FFC000"/>
                </a:solidFill>
              </a:rPr>
              <a:t>uranium</a:t>
            </a:r>
            <a:r>
              <a:rPr lang="en-US" smtClean="0"/>
              <a:t>, a radioactive element that occurs naturally in the Earth’s crust.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Radon can </a:t>
            </a:r>
            <a:r>
              <a:rPr lang="en-US" b="1" smtClean="0">
                <a:solidFill>
                  <a:srgbClr val="FFC000"/>
                </a:solidFill>
              </a:rPr>
              <a:t>seep</a:t>
            </a:r>
            <a:r>
              <a:rPr lang="en-US" smtClean="0"/>
              <a:t> through cracks and holes in foundations into homes, offices, and schools, where it adheres to dust particles.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10244" name="Picture 5" descr="http://www.epa.gov/radon/images/hmbu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3675" y="2362200"/>
            <a:ext cx="21431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8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8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8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8742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1_Custom Design">
  <a:themeElements>
    <a:clrScheme name="1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4697</TotalTime>
  <Words>951</Words>
  <Application>Microsoft Office PowerPoint</Application>
  <PresentationFormat>On-screen Show (4:3)</PresentationFormat>
  <Paragraphs>101</Paragraphs>
  <Slides>21</Slides>
  <Notes>16</Notes>
  <HiddenSlides>0</HiddenSlides>
  <MMClips>3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  <vt:variant>
        <vt:lpstr>Custom Shows</vt:lpstr>
      </vt:variant>
      <vt:variant>
        <vt:i4>19</vt:i4>
      </vt:variant>
    </vt:vector>
  </HeadingPairs>
  <TitlesOfParts>
    <vt:vector size="43" baseType="lpstr">
      <vt:lpstr>Arial</vt:lpstr>
      <vt:lpstr>Times</vt:lpstr>
      <vt:lpstr>1_Custom Design</vt:lpstr>
      <vt:lpstr>Day one</vt:lpstr>
      <vt:lpstr>Air Pollution</vt:lpstr>
      <vt:lpstr>Short-Term Effects of Air Pollution on Health</vt:lpstr>
      <vt:lpstr>Long-Term Health Effects of Air Pollution</vt:lpstr>
      <vt:lpstr>Indoor Air Pollution</vt:lpstr>
      <vt:lpstr>Indoor Air Pollution</vt:lpstr>
      <vt:lpstr>Indoor Air Pollution</vt:lpstr>
      <vt:lpstr>Indoor Air Pollution</vt:lpstr>
      <vt:lpstr>Radon Gas</vt:lpstr>
      <vt:lpstr>Radon Gas</vt:lpstr>
      <vt:lpstr>Asbestos</vt:lpstr>
      <vt:lpstr>Asbestos</vt:lpstr>
      <vt:lpstr>Noise Pollution</vt:lpstr>
      <vt:lpstr>Noise Pollution</vt:lpstr>
      <vt:lpstr>Noise Pollution</vt:lpstr>
      <vt:lpstr>Light Pollution</vt:lpstr>
      <vt:lpstr>Light Pollution</vt:lpstr>
      <vt:lpstr>Human Pollution YouTube Video</vt:lpstr>
      <vt:lpstr>Noise Pollution YouTube Video</vt:lpstr>
      <vt:lpstr>Asbestos YouTube Video</vt:lpstr>
      <vt:lpstr>Ticket out the Door</vt:lpstr>
      <vt:lpstr>Chapter</vt:lpstr>
      <vt:lpstr>ELI Sect 1</vt:lpstr>
      <vt:lpstr>ELI Sect 2</vt:lpstr>
      <vt:lpstr>ELI Sect 3</vt:lpstr>
      <vt:lpstr>ELI Sect 4</vt:lpstr>
      <vt:lpstr>ELI STP</vt:lpstr>
      <vt:lpstr>Image/Math</vt:lpstr>
      <vt:lpstr>Bellringers</vt:lpstr>
      <vt:lpstr>Transparencies</vt:lpstr>
      <vt:lpstr>VIs Con</vt:lpstr>
      <vt:lpstr>Resources</vt:lpstr>
      <vt:lpstr>Chapter menu</vt:lpstr>
      <vt:lpstr>No CNN</vt:lpstr>
      <vt:lpstr>Chapter Presentation</vt:lpstr>
      <vt:lpstr>Image and Activity Bank</vt:lpstr>
      <vt:lpstr>Standardized Test Prep</vt:lpstr>
      <vt:lpstr>Section 1</vt:lpstr>
      <vt:lpstr>Section 2</vt:lpstr>
      <vt:lpstr>Section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Terry Senechek</dc:creator>
  <cp:lastModifiedBy>tseneche</cp:lastModifiedBy>
  <cp:revision>714</cp:revision>
  <cp:lastPrinted>2004-02-20T14:12:55Z</cp:lastPrinted>
  <dcterms:modified xsi:type="dcterms:W3CDTF">2013-03-19T11:27:50Z</dcterms:modified>
</cp:coreProperties>
</file>